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86" r:id="rId15"/>
    <p:sldId id="276" r:id="rId16"/>
    <p:sldId id="277" r:id="rId17"/>
    <p:sldId id="282" r:id="rId18"/>
    <p:sldId id="294" r:id="rId19"/>
    <p:sldId id="309" r:id="rId20"/>
    <p:sldId id="257" r:id="rId21"/>
    <p:sldId id="278" r:id="rId22"/>
    <p:sldId id="298" r:id="rId23"/>
    <p:sldId id="261" r:id="rId24"/>
    <p:sldId id="279" r:id="rId25"/>
    <p:sldId id="280" r:id="rId26"/>
    <p:sldId id="297" r:id="rId27"/>
    <p:sldId id="305" r:id="rId28"/>
    <p:sldId id="284" r:id="rId29"/>
    <p:sldId id="285" r:id="rId30"/>
    <p:sldId id="295" r:id="rId31"/>
    <p:sldId id="288" r:id="rId32"/>
    <p:sldId id="289" r:id="rId33"/>
    <p:sldId id="303" r:id="rId34"/>
    <p:sldId id="304" r:id="rId35"/>
    <p:sldId id="299" r:id="rId36"/>
    <p:sldId id="301" r:id="rId37"/>
    <p:sldId id="300" r:id="rId38"/>
    <p:sldId id="302" r:id="rId39"/>
    <p:sldId id="306" r:id="rId40"/>
    <p:sldId id="307" r:id="rId41"/>
    <p:sldId id="308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25062" autoAdjust="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4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A21E34B-DD96-1745-922D-E9818216ACB8}" type="datetimeFigureOut">
              <a:rPr lang="en-US" smtClean="0"/>
              <a:pPr/>
              <a:t>6/5/12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A93E780C-1BDF-B249-8BFF-D3F1A1785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Kaplan’s Theory of </a:t>
            </a:r>
            <a:r>
              <a:rPr lang="en-US" dirty="0" err="1" smtClean="0"/>
              <a:t>Indexicals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 to Pragmatics</a:t>
            </a:r>
          </a:p>
          <a:p>
            <a:r>
              <a:rPr lang="en-US" dirty="0" smtClean="0"/>
              <a:t>Elizabeth </a:t>
            </a:r>
            <a:r>
              <a:rPr lang="en-US" dirty="0" err="1" smtClean="0"/>
              <a:t>Coppock</a:t>
            </a:r>
            <a:endParaRPr lang="en-US" dirty="0" smtClean="0"/>
          </a:p>
          <a:p>
            <a:r>
              <a:rPr lang="en-US" dirty="0" smtClean="0"/>
              <a:t>HHU, Summer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265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5</a:t>
            </a: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4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193342" y="3993471"/>
            <a:ext cx="2333827" cy="99416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31078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me today: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Barack Obama </a:t>
            </a:r>
            <a:r>
              <a:rPr lang="en-US" dirty="0" smtClean="0"/>
              <a:t>is a Democrat”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5238174" y="775285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7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059533" y="3195625"/>
            <a:ext cx="715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144964" y="6315854"/>
            <a:ext cx="857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true</a:t>
            </a:r>
            <a:endParaRPr lang="en-US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1001738" y="1918836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17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actual world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1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5367094" y="3993470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2904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Barack Obama today: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I</a:t>
            </a:r>
            <a:r>
              <a:rPr lang="en-US" dirty="0" smtClean="0"/>
              <a:t> am a Democrat”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2222713" y="1886567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6373914" y="775285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7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077798" y="6329509"/>
            <a:ext cx="92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961041" y="3187314"/>
            <a:ext cx="813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true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4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193342" y="3993471"/>
            <a:ext cx="2333827" cy="99416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2904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Barack Obama today: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I </a:t>
            </a:r>
            <a:r>
              <a:rPr lang="en-US" dirty="0" smtClean="0"/>
              <a:t>am a Democrat”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988083" y="1906158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952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7196083" y="3263900"/>
            <a:ext cx="901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144964" y="6315854"/>
            <a:ext cx="857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true</a:t>
            </a:r>
            <a:endParaRPr lang="en-US" b="1" dirty="0"/>
          </a:p>
        </p:txBody>
      </p:sp>
      <p:sp>
        <p:nvSpPr>
          <p:cNvPr id="38" name="Rounded Rectangle 37"/>
          <p:cNvSpPr/>
          <p:nvPr/>
        </p:nvSpPr>
        <p:spPr>
          <a:xfrm>
            <a:off x="5199404" y="763825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“Barack Obama” designates the same individual in every </a:t>
            </a:r>
            <a:r>
              <a:rPr lang="en-US" dirty="0" smtClean="0">
                <a:solidFill>
                  <a:srgbClr val="09213B"/>
                </a:solidFill>
              </a:rPr>
              <a:t>possible world</a:t>
            </a:r>
            <a:r>
              <a:rPr lang="en-US" dirty="0" smtClean="0"/>
              <a:t>; it is directly referential.</a:t>
            </a:r>
          </a:p>
          <a:p>
            <a:pPr>
              <a:buFont typeface="Wingdings" charset="2"/>
              <a:buChar char="u"/>
            </a:pPr>
            <a:r>
              <a:rPr lang="en-US" dirty="0" smtClean="0"/>
              <a:t>“The president” can designate different individuals in different </a:t>
            </a:r>
            <a:r>
              <a:rPr lang="en-US" dirty="0" smtClean="0">
                <a:solidFill>
                  <a:srgbClr val="09213B"/>
                </a:solidFill>
              </a:rPr>
              <a:t>possible worlds</a:t>
            </a:r>
            <a:r>
              <a:rPr lang="en-US" dirty="0" smtClean="0"/>
              <a:t>.   </a:t>
            </a:r>
          </a:p>
          <a:p>
            <a:pPr>
              <a:buFont typeface="Wingdings" charset="2"/>
              <a:buChar char="u"/>
            </a:pPr>
            <a:r>
              <a:rPr lang="en-US" dirty="0" smtClean="0"/>
              <a:t>When Barack Obama says “I”, he means “Barack Obama”. “I” is directly referential too.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(Complication)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There are so-called </a:t>
            </a:r>
            <a:r>
              <a:rPr lang="en-US" i="1" dirty="0" smtClean="0"/>
              <a:t>descriptive </a:t>
            </a:r>
            <a:r>
              <a:rPr lang="en-US" dirty="0" smtClean="0"/>
              <a:t>uses of </a:t>
            </a:r>
            <a:r>
              <a:rPr lang="en-US" dirty="0" err="1" smtClean="0"/>
              <a:t>indexicals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Says a prisoner on death row (</a:t>
            </a:r>
            <a:r>
              <a:rPr lang="en-US" dirty="0" err="1" smtClean="0"/>
              <a:t>Nunberg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i="1" dirty="0" smtClean="0"/>
              <a:t>	I am traditionally allowed a last meal.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dirty="0" smtClean="0"/>
              <a:t>[“I” – a person on death row.]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But </a:t>
            </a:r>
            <a:r>
              <a:rPr lang="en-US" dirty="0" err="1" smtClean="0"/>
              <a:t>nevermind</a:t>
            </a:r>
            <a:r>
              <a:rPr lang="en-US" dirty="0" smtClean="0"/>
              <a:t> that.  Ignore this slide.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Directly referential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An expression is </a:t>
            </a:r>
            <a:r>
              <a:rPr lang="en-US" i="1" dirty="0" smtClean="0"/>
              <a:t>directly referential</a:t>
            </a:r>
            <a:r>
              <a:rPr lang="en-US" dirty="0" smtClean="0"/>
              <a:t> if its referent, once determined, is taken as fixed for all possible </a:t>
            </a:r>
            <a:r>
              <a:rPr lang="en-US" dirty="0" smtClean="0">
                <a:solidFill>
                  <a:srgbClr val="09213B"/>
                </a:solidFill>
              </a:rPr>
              <a:t>circumstances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Kaplan continues: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This does not mean it could not have been used to designate a different object; in a different </a:t>
            </a:r>
            <a:r>
              <a:rPr lang="en-US" i="1" u="sng" dirty="0" smtClean="0">
                <a:solidFill>
                  <a:srgbClr val="008000"/>
                </a:solidFill>
              </a:rPr>
              <a:t>context</a:t>
            </a:r>
            <a:r>
              <a:rPr lang="en-US" i="1" dirty="0" smtClean="0"/>
              <a:t>, it might have.  But regardless of the </a:t>
            </a:r>
            <a:r>
              <a:rPr lang="en-US" i="1" u="sng" dirty="0" smtClean="0">
                <a:solidFill>
                  <a:schemeClr val="tx2"/>
                </a:solidFill>
              </a:rPr>
              <a:t>circumstance of evaluation</a:t>
            </a:r>
            <a:r>
              <a:rPr lang="en-US" i="1" dirty="0" smtClean="0"/>
              <a:t>, it picks out the same object.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046121" y="1275462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World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5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44739" y="457308"/>
            <a:ext cx="2239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“I am a Democrat”</a:t>
            </a:r>
            <a:endParaRPr lang="en-US" dirty="0"/>
          </a:p>
        </p:txBody>
      </p:sp>
      <p:sp>
        <p:nvSpPr>
          <p:cNvPr id="34" name="Rounded Rectangle 33"/>
          <p:cNvSpPr/>
          <p:nvPr/>
        </p:nvSpPr>
        <p:spPr>
          <a:xfrm>
            <a:off x="5238174" y="775285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800582" y="4293734"/>
            <a:ext cx="277792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Context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Speaker=Obama: true</a:t>
            </a:r>
          </a:p>
          <a:p>
            <a:endParaRPr lang="en-US" dirty="0" smtClean="0"/>
          </a:p>
          <a:p>
            <a:r>
              <a:rPr lang="en-US" dirty="0" smtClean="0"/>
              <a:t>Speaker=McCain: false</a:t>
            </a:r>
          </a:p>
          <a:p>
            <a:endParaRPr lang="en-US" dirty="0"/>
          </a:p>
        </p:txBody>
      </p:sp>
      <p:sp>
        <p:nvSpPr>
          <p:cNvPr id="40" name="Rounded Rectangle 39"/>
          <p:cNvSpPr/>
          <p:nvPr/>
        </p:nvSpPr>
        <p:spPr>
          <a:xfrm>
            <a:off x="2188887" y="1896286"/>
            <a:ext cx="1181698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969726" y="3231185"/>
            <a:ext cx="277792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Context:</a:t>
            </a:r>
          </a:p>
          <a:p>
            <a:endParaRPr lang="en-US" dirty="0"/>
          </a:p>
          <a:p>
            <a:r>
              <a:rPr lang="en-US" dirty="0" smtClean="0"/>
              <a:t>Speaker=Obama: true</a:t>
            </a:r>
          </a:p>
          <a:p>
            <a:endParaRPr lang="en-US" dirty="0" smtClean="0"/>
          </a:p>
          <a:p>
            <a:r>
              <a:rPr lang="en-US" dirty="0" smtClean="0"/>
              <a:t>Speaker=McCain: true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Context </a:t>
            </a:r>
            <a:r>
              <a:rPr lang="en-US" dirty="0" smtClean="0"/>
              <a:t>vs. </a:t>
            </a:r>
            <a:r>
              <a:rPr lang="en-US" dirty="0" smtClean="0">
                <a:solidFill>
                  <a:schemeClr val="tx2"/>
                </a:solidFill>
              </a:rPr>
              <a:t>Circumstance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>
                <a:solidFill>
                  <a:srgbClr val="008000"/>
                </a:solidFill>
              </a:rPr>
              <a:t>Context of utterance</a:t>
            </a:r>
            <a:r>
              <a:rPr lang="en-US" b="1" dirty="0" smtClean="0"/>
              <a:t>: </a:t>
            </a:r>
            <a:r>
              <a:rPr lang="en-US" dirty="0" smtClean="0"/>
              <a:t>Who is speaking to whom, where, when, what they’re gesturing to, etc.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Circumstance of evaluation</a:t>
            </a:r>
            <a:r>
              <a:rPr lang="en-US" b="1" dirty="0" smtClean="0"/>
              <a:t>: </a:t>
            </a:r>
            <a:r>
              <a:rPr lang="en-US" dirty="0" smtClean="0"/>
              <a:t>A possible world at which the truth of the utterance might be evaluated.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Reference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word “I”, uttered by Barack Obama (or whoever), picks out the same individual in every </a:t>
            </a:r>
            <a:r>
              <a:rPr lang="en-US" dirty="0" smtClean="0">
                <a:solidFill>
                  <a:srgbClr val="09213B"/>
                </a:solidFill>
              </a:rPr>
              <a:t>possible world </a:t>
            </a:r>
            <a:r>
              <a:rPr lang="en-US" dirty="0" smtClean="0"/>
              <a:t>/ </a:t>
            </a:r>
            <a:r>
              <a:rPr lang="en-US" dirty="0" smtClean="0">
                <a:solidFill>
                  <a:srgbClr val="09213B"/>
                </a:solidFill>
              </a:rPr>
              <a:t>circumstance of evaluation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don’t have to look to see what properties the object has in the possible world in order to decide what it refers to. </a:t>
            </a:r>
          </a:p>
          <a:p>
            <a:pPr lvl="1"/>
            <a:r>
              <a:rPr lang="en-US" dirty="0" smtClean="0"/>
              <a:t>Unlike definite descriptions, whose referent depends on who is, for example, the president.</a:t>
            </a:r>
          </a:p>
          <a:p>
            <a:r>
              <a:rPr lang="en-US" dirty="0" smtClean="0"/>
              <a:t>The only thing that can affect what “I” refers to is </a:t>
            </a:r>
            <a:r>
              <a:rPr lang="en-US" i="1" dirty="0" smtClean="0">
                <a:solidFill>
                  <a:srgbClr val="008000"/>
                </a:solidFill>
              </a:rPr>
              <a:t>who the speaker is</a:t>
            </a:r>
            <a:r>
              <a:rPr lang="en-US" dirty="0" smtClean="0"/>
              <a:t> (the </a:t>
            </a:r>
            <a:r>
              <a:rPr lang="en-US" dirty="0" smtClean="0">
                <a:solidFill>
                  <a:srgbClr val="008000"/>
                </a:solidFill>
              </a:rPr>
              <a:t>context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Fixed/Variable Meaning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The meaning of an indexical like "I" is:</a:t>
            </a:r>
          </a:p>
          <a:p>
            <a:pPr lvl="1"/>
            <a:r>
              <a:rPr lang="en-US" b="1"/>
              <a:t>Fixed </a:t>
            </a:r>
            <a:r>
              <a:rPr lang="en-US"/>
              <a:t>across all </a:t>
            </a:r>
            <a:r>
              <a:rPr lang="en-US">
                <a:solidFill>
                  <a:srgbClr val="09213B"/>
                </a:solidFill>
              </a:rPr>
              <a:t>circumstances of evaluation</a:t>
            </a:r>
          </a:p>
          <a:p>
            <a:pPr lvl="1"/>
            <a:r>
              <a:rPr lang="en-US" b="1"/>
              <a:t>Variable </a:t>
            </a:r>
            <a:r>
              <a:rPr lang="en-US"/>
              <a:t>across </a:t>
            </a:r>
            <a:r>
              <a:rPr lang="en-US">
                <a:solidFill>
                  <a:srgbClr val="008000"/>
                </a:solidFill>
              </a:rPr>
              <a:t>contexts of use</a:t>
            </a:r>
          </a:p>
          <a:p>
            <a:r>
              <a:rPr lang="en-US"/>
              <a:t>The meaning of a definite description is:</a:t>
            </a:r>
          </a:p>
          <a:p>
            <a:pPr lvl="1"/>
            <a:r>
              <a:rPr lang="en-US" b="1"/>
              <a:t>Variable </a:t>
            </a:r>
            <a:r>
              <a:rPr lang="en-US"/>
              <a:t>across </a:t>
            </a:r>
            <a:r>
              <a:rPr lang="en-US">
                <a:solidFill>
                  <a:schemeClr val="tx2"/>
                </a:solidFill>
              </a:rPr>
              <a:t>circumstances of evaluation</a:t>
            </a:r>
          </a:p>
          <a:p>
            <a:pPr lvl="1"/>
            <a:r>
              <a:rPr lang="en-US"/>
              <a:t>(Arguably </a:t>
            </a:r>
            <a:r>
              <a:rPr lang="en-US" b="1"/>
              <a:t>variable </a:t>
            </a:r>
            <a:r>
              <a:rPr lang="en-US"/>
              <a:t>across </a:t>
            </a:r>
            <a:r>
              <a:rPr lang="en-US">
                <a:solidFill>
                  <a:srgbClr val="008000"/>
                </a:solidFill>
              </a:rPr>
              <a:t>contexts of use </a:t>
            </a:r>
            <a:r>
              <a:rPr lang="en-US"/>
              <a:t>as well.)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Indexicals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	Indexical</a:t>
            </a:r>
            <a:r>
              <a:rPr lang="en-US" dirty="0" smtClean="0"/>
              <a:t>: A word whose referent is dependent on the context of use, which provides a rule which determines the referent in terms of certain aspects of the context.  </a:t>
            </a:r>
          </a:p>
          <a:p>
            <a:pPr>
              <a:buNone/>
            </a:pPr>
            <a:r>
              <a:rPr lang="en-US" dirty="0" smtClean="0"/>
              <a:t>			(Kaplan 1977, </a:t>
            </a:r>
            <a:r>
              <a:rPr lang="en-US" i="1" dirty="0" smtClean="0"/>
              <a:t>Demonstratives</a:t>
            </a:r>
            <a:r>
              <a:rPr lang="en-US" dirty="0" smtClean="0"/>
              <a:t>, </a:t>
            </a:r>
            <a:r>
              <a:rPr lang="en-US" dirty="0" err="1" smtClean="0"/>
              <a:t>p</a:t>
            </a:r>
            <a:r>
              <a:rPr lang="en-US" dirty="0" smtClean="0"/>
              <a:t>. 490)</a:t>
            </a:r>
          </a:p>
          <a:p>
            <a:pPr>
              <a:buNone/>
            </a:pPr>
            <a:r>
              <a:rPr lang="en-US" i="1" dirty="0" smtClean="0"/>
              <a:t>	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dirty="0" smtClean="0"/>
              <a:t>Examples: </a:t>
            </a:r>
            <a:r>
              <a:rPr lang="en-US" i="1" dirty="0" smtClean="0"/>
              <a:t>I, my, you, that, this, here, now, tomorrow, yesterday, actual, present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94812"/>
          </a:xfrm>
        </p:spPr>
        <p:txBody>
          <a:bodyPr/>
          <a:lstStyle/>
          <a:p>
            <a:r>
              <a:rPr lang="en-US" dirty="0" smtClean="0"/>
              <a:t>Same or different meaning?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743" y="3618419"/>
            <a:ext cx="1917700" cy="2133600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1119744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918" y="1417638"/>
            <a:ext cx="172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11, 2010:</a:t>
            </a:r>
            <a:endParaRPr lang="en-US" dirty="0">
              <a:latin typeface="American Typewrite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7601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001" y="3618419"/>
            <a:ext cx="1917700" cy="2133600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5082002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7176" y="1417638"/>
            <a:ext cx="1741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12, 2010:</a:t>
            </a:r>
            <a:endParaRPr lang="en-US" dirty="0">
              <a:latin typeface="American Typewrit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49859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743" y="3618419"/>
            <a:ext cx="1917700" cy="2133600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1119744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918" y="1417638"/>
            <a:ext cx="172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11, 2010:</a:t>
            </a:r>
            <a:endParaRPr lang="en-US" dirty="0">
              <a:latin typeface="American Typewrite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7601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001" y="3618419"/>
            <a:ext cx="1917700" cy="2133600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5082002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turned 30 yesterday.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7176" y="1417638"/>
            <a:ext cx="1741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12, 2010:</a:t>
            </a:r>
            <a:endParaRPr lang="en-US" dirty="0">
              <a:latin typeface="American Typewrit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49859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Title 5"/>
          <p:cNvSpPr txBox="1">
            <a:spLocks/>
          </p:cNvSpPr>
          <p:nvPr/>
        </p:nvSpPr>
        <p:spPr>
          <a:xfrm>
            <a:off x="549275" y="107576"/>
            <a:ext cx="8042276" cy="109481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Same or different meaning?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Frege's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/>
              <a:t>	If somebody wants to </a:t>
            </a:r>
            <a:r>
              <a:rPr lang="en-US">
                <a:solidFill>
                  <a:srgbClr val="FF0000"/>
                </a:solidFill>
              </a:rPr>
              <a:t>say the same </a:t>
            </a:r>
            <a:r>
              <a:rPr lang="en-US"/>
              <a:t>today as he expressed yesterday using the word </a:t>
            </a:r>
            <a:r>
              <a:rPr lang="en-US" i="1"/>
              <a:t>today</a:t>
            </a:r>
            <a:r>
              <a:rPr lang="en-US"/>
              <a:t>, he must replace this word with </a:t>
            </a:r>
            <a:r>
              <a:rPr lang="en-US" i="1"/>
              <a:t>yesterday</a:t>
            </a:r>
            <a:r>
              <a:rPr lang="en-US"/>
              <a:t>.  Although the thought is the same its verbal expression must be different so that the </a:t>
            </a:r>
            <a:r>
              <a:rPr lang="en-US">
                <a:solidFill>
                  <a:srgbClr val="FF0000"/>
                </a:solidFill>
              </a:rPr>
              <a:t>sense</a:t>
            </a:r>
            <a:r>
              <a:rPr lang="en-US"/>
              <a:t>, which would otherwise be affected by the differing times of utterance, is readjusted.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/>
              <a:t>		G. Frege, in "The thought: A Logical Inquiry"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vs. Character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Character</a:t>
            </a:r>
            <a:r>
              <a:rPr lang="en-US" b="1" dirty="0" smtClean="0"/>
              <a:t>:</a:t>
            </a:r>
            <a:r>
              <a:rPr lang="en-US" dirty="0" smtClean="0"/>
              <a:t>  The aspect of meaning that two utterances of the same sentence share across different contexts of utterance.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Content</a:t>
            </a:r>
            <a:r>
              <a:rPr lang="en-US" dirty="0" smtClean="0"/>
              <a:t>: The proposition expressed by an utterance, with the referents of all of the </a:t>
            </a:r>
            <a:r>
              <a:rPr lang="en-US" dirty="0" err="1" smtClean="0"/>
              <a:t>indexicals</a:t>
            </a:r>
            <a:r>
              <a:rPr lang="en-US" dirty="0" smtClean="0"/>
              <a:t> resolved.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12097"/>
          </a:xfrm>
        </p:spPr>
        <p:txBody>
          <a:bodyPr/>
          <a:lstStyle/>
          <a:p>
            <a:r>
              <a:rPr lang="en-US" sz="3600" dirty="0" smtClean="0"/>
              <a:t>Same </a:t>
            </a:r>
            <a:r>
              <a:rPr lang="en-US" sz="3600" b="1" dirty="0" smtClean="0"/>
              <a:t>character</a:t>
            </a:r>
            <a:r>
              <a:rPr lang="en-US" sz="3600" dirty="0" smtClean="0"/>
              <a:t>, different </a:t>
            </a:r>
            <a:r>
              <a:rPr lang="en-US" sz="3600" b="1" dirty="0" smtClean="0"/>
              <a:t>content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743" y="3618419"/>
            <a:ext cx="1917700" cy="2133600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1119744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918" y="1417638"/>
            <a:ext cx="172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11, 2010:</a:t>
            </a:r>
            <a:endParaRPr lang="en-US" dirty="0">
              <a:latin typeface="American Typewrite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7601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001" y="3618419"/>
            <a:ext cx="1917700" cy="2133600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5082002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7176" y="1417638"/>
            <a:ext cx="1741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12, 2010:</a:t>
            </a:r>
            <a:endParaRPr lang="en-US" dirty="0">
              <a:latin typeface="American Typewrit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49859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743" y="3618419"/>
            <a:ext cx="1917700" cy="2133600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1119744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am turning 30 today.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918" y="1417638"/>
            <a:ext cx="172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11, 2010:</a:t>
            </a:r>
            <a:endParaRPr lang="en-US" dirty="0">
              <a:latin typeface="American Typewrite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7601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001" y="3618419"/>
            <a:ext cx="1917700" cy="2133600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5082002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 turned 30 yesterday.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7176" y="1417638"/>
            <a:ext cx="1741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May 12, 2010:</a:t>
            </a:r>
            <a:endParaRPr lang="en-US" dirty="0">
              <a:latin typeface="American Typewrit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49859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5"/>
          <p:cNvSpPr txBox="1">
            <a:spLocks/>
          </p:cNvSpPr>
          <p:nvPr/>
        </p:nvSpPr>
        <p:spPr>
          <a:xfrm>
            <a:off x="549275" y="107576"/>
            <a:ext cx="8042276" cy="101209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Same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content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different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character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12097"/>
          </a:xfrm>
        </p:spPr>
        <p:txBody>
          <a:bodyPr/>
          <a:lstStyle/>
          <a:p>
            <a:r>
              <a:rPr lang="en-US" sz="3200" dirty="0"/>
              <a:t>Strawson made a similar point about definite descriptions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1119744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king of France is wise.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918" y="1417638"/>
            <a:ext cx="3429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During the reign of Louis XIV</a:t>
            </a:r>
            <a:endParaRPr lang="en-US" dirty="0">
              <a:latin typeface="American Typewriter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7601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Callout 11"/>
          <p:cNvSpPr/>
          <p:nvPr/>
        </p:nvSpPr>
        <p:spPr>
          <a:xfrm>
            <a:off x="5082002" y="2089146"/>
            <a:ext cx="2894946" cy="1269873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king of France is wise.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7176" y="1417638"/>
            <a:ext cx="333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merican Typewriter"/>
              </a:rPr>
              <a:t>During the reign of Louis XV</a:t>
            </a:r>
            <a:endParaRPr lang="en-US" dirty="0">
              <a:latin typeface="American Typewriter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49859" y="1786970"/>
            <a:ext cx="3413851" cy="4330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512" y="3651250"/>
            <a:ext cx="1219200" cy="16383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5356" y="3651250"/>
            <a:ext cx="1219200" cy="163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Strawson: Meaning as use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/>
              <a:t>	Obviously in the case of this sentence, and equally obviously in the case of many others, we cannot talk of </a:t>
            </a:r>
            <a:r>
              <a:rPr lang="en-US" i="1"/>
              <a:t>the sentence </a:t>
            </a:r>
            <a:r>
              <a:rPr lang="en-US"/>
              <a:t>being true or false, but only of its being used to make a true or false assertion, or (if this is preferred) to express a true or false proposition.  And equally obviously we cannot talk of </a:t>
            </a:r>
            <a:r>
              <a:rPr lang="en-US" i="1"/>
              <a:t>the sentence </a:t>
            </a:r>
            <a:r>
              <a:rPr lang="en-US"/>
              <a:t>being </a:t>
            </a:r>
            <a:r>
              <a:rPr lang="en-US" i="1"/>
              <a:t>about </a:t>
            </a:r>
            <a:r>
              <a:rPr lang="en-US"/>
              <a:t>a particular person, for the same sentence may be used at different times to talk about quite different particular person, but only of </a:t>
            </a:r>
            <a:r>
              <a:rPr lang="en-US" i="1"/>
              <a:t>use </a:t>
            </a:r>
            <a:r>
              <a:rPr lang="en-US"/>
              <a:t>of the sentence to talk about a particular person.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Indexicals</a:t>
            </a:r>
            <a:r>
              <a:rPr lang="en-US" sz="3600" dirty="0" smtClean="0"/>
              <a:t> and Descriptive Content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“</a:t>
            </a:r>
            <a:r>
              <a:rPr lang="en-US" dirty="0" err="1" smtClean="0"/>
              <a:t>Indexicals</a:t>
            </a:r>
            <a:r>
              <a:rPr lang="en-US" dirty="0" smtClean="0"/>
              <a:t> have descriptive meaning, but this meaning is relevant only to determining a referent in a context of use and not to determining a relevant individual in a circumstance of evaluation.”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I.e., the descriptive meaning is part of the</a:t>
            </a:r>
            <a:r>
              <a:rPr lang="en-US" i="1" dirty="0" smtClean="0"/>
              <a:t> character</a:t>
            </a:r>
            <a:r>
              <a:rPr lang="en-US" dirty="0" smtClean="0"/>
              <a:t>, but not the </a:t>
            </a:r>
            <a:r>
              <a:rPr lang="en-US" i="1" dirty="0" smtClean="0"/>
              <a:t>content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Imagine if it were otherwise!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13856"/>
            <a:ext cx="8042276" cy="4343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Suppose “I do not exist” is true in a circumstance of evaluation if and only if the speaker (assuming there is one) of the circumstance does not exist in the circumstance.  Nonsense!  If that were the correct analysis, what I said </a:t>
            </a:r>
            <a:r>
              <a:rPr lang="en-US" i="1" dirty="0" smtClean="0"/>
              <a:t>could not</a:t>
            </a:r>
            <a:r>
              <a:rPr lang="en-US" dirty="0" smtClean="0"/>
              <a:t> be true.  From which it follows that: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i="1" dirty="0" smtClean="0"/>
              <a:t>It is impossible that I do not exist.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Demonstrative: </a:t>
            </a:r>
            <a:r>
              <a:rPr lang="en-US" dirty="0" smtClean="0"/>
              <a:t>An indexical that requires an associated demonstration.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Examples: </a:t>
            </a:r>
            <a:r>
              <a:rPr lang="en-US" i="1" dirty="0" smtClean="0"/>
              <a:t>this, that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Cf. Fillmore’s </a:t>
            </a:r>
            <a:r>
              <a:rPr lang="en-US" i="1" dirty="0" smtClean="0"/>
              <a:t>gestural </a:t>
            </a:r>
            <a:r>
              <a:rPr lang="en-US" dirty="0" smtClean="0"/>
              <a:t>uses of deictic terms.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Something that is </a:t>
            </a:r>
            <a:r>
              <a:rPr lang="en-US" b="1" dirty="0" smtClean="0"/>
              <a:t>possible </a:t>
            </a:r>
            <a:r>
              <a:rPr lang="en-US" dirty="0" smtClean="0"/>
              <a:t>is true in at least one possible world.</a:t>
            </a:r>
          </a:p>
          <a:p>
            <a:r>
              <a:rPr lang="en-US" dirty="0" smtClean="0"/>
              <a:t>Something that is </a:t>
            </a:r>
            <a:r>
              <a:rPr lang="en-US" b="1" dirty="0" smtClean="0"/>
              <a:t>impossible </a:t>
            </a:r>
            <a:r>
              <a:rPr lang="en-US" dirty="0" smtClean="0"/>
              <a:t>is false at every possible world.</a:t>
            </a:r>
          </a:p>
          <a:p>
            <a:r>
              <a:rPr lang="en-US" dirty="0" smtClean="0"/>
              <a:t>Something that is </a:t>
            </a:r>
            <a:r>
              <a:rPr lang="en-US" b="1" dirty="0" smtClean="0"/>
              <a:t>necessary</a:t>
            </a:r>
            <a:r>
              <a:rPr lang="en-US" dirty="0" smtClean="0"/>
              <a:t> is true at every possible world.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91406" y="3841880"/>
            <a:ext cx="2777924" cy="2473974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555" y="5339344"/>
            <a:ext cx="520700" cy="635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7150" y="5311514"/>
            <a:ext cx="609600" cy="609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1750" y="4159380"/>
            <a:ext cx="635000" cy="63500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19" name="Rounded Rectangle 18"/>
          <p:cNvSpPr/>
          <p:nvPr/>
        </p:nvSpPr>
        <p:spPr>
          <a:xfrm>
            <a:off x="4996750" y="624019"/>
            <a:ext cx="2777924" cy="2473974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4599" y="941519"/>
            <a:ext cx="635000" cy="6350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8899" y="2121483"/>
            <a:ext cx="520700" cy="6350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7094" y="941519"/>
            <a:ext cx="635000" cy="6350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196326" y="1207187"/>
            <a:ext cx="17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actual world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8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7</a:t>
            </a:r>
            <a:endParaRPr lang="en-US" dirty="0"/>
          </a:p>
        </p:txBody>
      </p:sp>
      <p:sp>
        <p:nvSpPr>
          <p:cNvPr id="39" name="Oval Callout 38"/>
          <p:cNvSpPr/>
          <p:nvPr/>
        </p:nvSpPr>
        <p:spPr>
          <a:xfrm>
            <a:off x="2677338" y="1978921"/>
            <a:ext cx="532561" cy="210029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Callout 39"/>
          <p:cNvSpPr/>
          <p:nvPr/>
        </p:nvSpPr>
        <p:spPr>
          <a:xfrm flipH="1">
            <a:off x="4164899" y="3949351"/>
            <a:ext cx="540714" cy="210029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Callout 40"/>
          <p:cNvSpPr/>
          <p:nvPr/>
        </p:nvSpPr>
        <p:spPr>
          <a:xfrm>
            <a:off x="7017284" y="1978921"/>
            <a:ext cx="464630" cy="105015"/>
          </a:xfrm>
          <a:prstGeom prst="wedgeEllipseCallout">
            <a:avLst>
              <a:gd name="adj1" fmla="val -17894"/>
              <a:gd name="adj2" fmla="val 15351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 am here now”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This is a </a:t>
            </a:r>
            <a:r>
              <a:rPr lang="en-US" b="1" dirty="0" smtClean="0"/>
              <a:t>logical truth,</a:t>
            </a:r>
            <a:r>
              <a:rPr lang="en-US" dirty="0" smtClean="0"/>
              <a:t> in the sense that whenever it is uttered, it is true.</a:t>
            </a:r>
          </a:p>
          <a:p>
            <a:r>
              <a:rPr lang="en-US" dirty="0" smtClean="0"/>
              <a:t>But it is not a </a:t>
            </a:r>
            <a:r>
              <a:rPr lang="en-US" b="1" dirty="0" smtClean="0"/>
              <a:t>necessary truth,</a:t>
            </a:r>
            <a:r>
              <a:rPr lang="en-US" dirty="0" smtClean="0"/>
              <a:t> because the circumstances could be otherwise.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Indexicals are weird!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Normally logical truths are necessary truths!</a:t>
            </a:r>
          </a:p>
          <a:p>
            <a:r>
              <a:rPr lang="en-US"/>
              <a:t>This is the principle of </a:t>
            </a:r>
            <a:r>
              <a:rPr lang="en-US" b="1"/>
              <a:t>necessitation </a:t>
            </a:r>
            <a:r>
              <a:rPr lang="en-US"/>
              <a:t>(or </a:t>
            </a:r>
            <a:r>
              <a:rPr lang="en-US" b="1"/>
              <a:t>necessity generalization</a:t>
            </a:r>
            <a:r>
              <a:rPr lang="en-US"/>
              <a:t>) in modal logic.</a:t>
            </a:r>
          </a:p>
          <a:p>
            <a:pPr lvl="1"/>
            <a:r>
              <a:rPr lang="en-US"/>
              <a:t>If p is a theorem, then </a:t>
            </a:r>
            <a:r>
              <a:rPr lang="en-US">
                <a:latin typeface="ＭＳ ゴシック"/>
                <a:ea typeface="ＭＳ ゴシック"/>
                <a:cs typeface="ＭＳ ゴシック"/>
              </a:rPr>
              <a:t>☐</a:t>
            </a:r>
            <a:r>
              <a:rPr lang="en-US"/>
              <a:t>p is a theorem.</a:t>
            </a:r>
          </a:p>
          <a:p>
            <a:pPr lvl="1"/>
            <a:r>
              <a:rPr lang="en-US"/>
              <a:t>theorem: a provable statement</a:t>
            </a:r>
          </a:p>
          <a:p>
            <a:pPr lvl="1"/>
            <a:r>
              <a:rPr lang="en-US">
                <a:latin typeface="ＭＳ ゴシック"/>
                <a:ea typeface="ＭＳ ゴシック"/>
                <a:cs typeface="ＭＳ ゴシック"/>
              </a:rPr>
              <a:t>☐</a:t>
            </a:r>
            <a:r>
              <a:rPr lang="en-US"/>
              <a:t>p = "necessarily p"</a:t>
            </a:r>
          </a:p>
          <a:p>
            <a:r>
              <a:rPr lang="en-US"/>
              <a:t>So indexicals produce "a distinctive and deviant pattern of logical consequence" (Kaplan, </a:t>
            </a:r>
            <a:r>
              <a:rPr lang="en-US" i="1"/>
              <a:t>The Meaning of Ouch and Oops</a:t>
            </a:r>
            <a:r>
              <a:rPr lang="en-US"/>
              <a:t>).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Indexicals</a:t>
            </a:r>
            <a:r>
              <a:rPr lang="en-US" dirty="0" smtClean="0"/>
              <a:t> have descriptive meaning, but this meaning is relevant only to determining a referent in a </a:t>
            </a:r>
            <a:r>
              <a:rPr lang="en-US" dirty="0" smtClean="0">
                <a:solidFill>
                  <a:srgbClr val="008000"/>
                </a:solidFill>
              </a:rPr>
              <a:t>context of use </a:t>
            </a:r>
            <a:r>
              <a:rPr lang="en-US" dirty="0" smtClean="0"/>
              <a:t>and not to determining a relevant individual in a </a:t>
            </a:r>
            <a:r>
              <a:rPr lang="en-US" dirty="0" smtClean="0">
                <a:solidFill>
                  <a:schemeClr val="tx2"/>
                </a:solidFill>
              </a:rPr>
              <a:t>circumstance of evaluation</a:t>
            </a:r>
            <a:r>
              <a:rPr lang="en-US" dirty="0" smtClean="0"/>
              <a:t>.”</a:t>
            </a:r>
            <a:endParaRPr lang="en-US"/>
          </a:p>
          <a:p>
            <a:r>
              <a:rPr lang="en-US"/>
              <a:t>In other words, the descriptive content of an indexical goes into determining the </a:t>
            </a:r>
            <a:r>
              <a:rPr lang="en-US">
                <a:solidFill>
                  <a:srgbClr val="7EB606"/>
                </a:solidFill>
              </a:rPr>
              <a:t>character</a:t>
            </a:r>
            <a:r>
              <a:rPr lang="en-US"/>
              <a:t>, but not the </a:t>
            </a:r>
            <a:r>
              <a:rPr lang="en-US">
                <a:solidFill>
                  <a:srgbClr val="2C7C9F"/>
                </a:solidFill>
              </a:rPr>
              <a:t>content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content?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>
                <a:solidFill>
                  <a:schemeClr val="accent1"/>
                </a:solidFill>
              </a:rPr>
              <a:t>content </a:t>
            </a:r>
            <a:r>
              <a:rPr lang="en-US"/>
              <a:t>of a sentence is a </a:t>
            </a:r>
            <a:r>
              <a:rPr lang="en-US">
                <a:solidFill>
                  <a:srgbClr val="2C7C9F"/>
                </a:solidFill>
              </a:rPr>
              <a:t>proposition</a:t>
            </a:r>
            <a:r>
              <a:rPr lang="en-US"/>
              <a:t>.</a:t>
            </a:r>
          </a:p>
          <a:p>
            <a:r>
              <a:rPr lang="en-US"/>
              <a:t>A </a:t>
            </a:r>
            <a:r>
              <a:rPr lang="en-US">
                <a:solidFill>
                  <a:srgbClr val="2C7C9F"/>
                </a:solidFill>
              </a:rPr>
              <a:t>proposition </a:t>
            </a:r>
            <a:r>
              <a:rPr lang="en-US"/>
              <a:t>is a set of </a:t>
            </a:r>
            <a:r>
              <a:rPr lang="en-US">
                <a:solidFill>
                  <a:schemeClr val="tx2"/>
                </a:solidFill>
              </a:rPr>
              <a:t>possible worlds</a:t>
            </a:r>
            <a:r>
              <a:rPr lang="en-US"/>
              <a:t>, or a mapping from </a:t>
            </a:r>
            <a:r>
              <a:rPr lang="en-US">
                <a:solidFill>
                  <a:srgbClr val="09213B"/>
                </a:solidFill>
              </a:rPr>
              <a:t>possible worlds </a:t>
            </a:r>
            <a:r>
              <a:rPr lang="en-US"/>
              <a:t>to truth values.</a:t>
            </a:r>
          </a:p>
          <a:p>
            <a:pPr lvl="1"/>
            <a:r>
              <a:rPr lang="en-US"/>
              <a:t>e.g. {w1, w3, w4}</a:t>
            </a:r>
          </a:p>
          <a:p>
            <a:r>
              <a:rPr lang="en-US"/>
              <a:t>Another way of saying it: a </a:t>
            </a:r>
            <a:r>
              <a:rPr lang="en-US">
                <a:solidFill>
                  <a:schemeClr val="accent1"/>
                </a:solidFill>
              </a:rPr>
              <a:t>proposition </a:t>
            </a:r>
            <a:r>
              <a:rPr lang="en-US"/>
              <a:t>determines the </a:t>
            </a:r>
            <a:r>
              <a:rPr lang="en-US">
                <a:solidFill>
                  <a:srgbClr val="09213B"/>
                </a:solidFill>
              </a:rPr>
              <a:t>circumstances </a:t>
            </a:r>
            <a:r>
              <a:rPr lang="en-US"/>
              <a:t>in which the sentence is true.</a:t>
            </a:r>
          </a:p>
          <a:p>
            <a:pPr lvl="1"/>
            <a:r>
              <a:rPr lang="en-US">
                <a:solidFill>
                  <a:srgbClr val="09213B"/>
                </a:solidFill>
              </a:rPr>
              <a:t>circumstances (of evaluation) </a:t>
            </a:r>
            <a:r>
              <a:rPr lang="en-US"/>
              <a:t>= </a:t>
            </a:r>
            <a:r>
              <a:rPr lang="en-US">
                <a:solidFill>
                  <a:srgbClr val="09213B"/>
                </a:solidFill>
              </a:rPr>
              <a:t>possible worlds</a:t>
            </a:r>
            <a:r>
              <a:rPr lang="en-US"/>
              <a:t>.</a:t>
            </a:r>
          </a:p>
          <a:p>
            <a:r>
              <a:rPr lang="en-US"/>
              <a:t>Another way to think about </a:t>
            </a:r>
            <a:r>
              <a:rPr lang="en-US">
                <a:solidFill>
                  <a:schemeClr val="accent1"/>
                </a:solidFill>
              </a:rPr>
              <a:t>propositions</a:t>
            </a:r>
            <a:r>
              <a:rPr lang="en-US"/>
              <a:t>: Functions from </a:t>
            </a:r>
            <a:r>
              <a:rPr lang="en-US">
                <a:solidFill>
                  <a:srgbClr val="09213B"/>
                </a:solidFill>
              </a:rPr>
              <a:t>circumstances </a:t>
            </a:r>
            <a:r>
              <a:rPr lang="en-US"/>
              <a:t>to </a:t>
            </a:r>
            <a:r>
              <a:rPr lang="en-US">
                <a:solidFill>
                  <a:schemeClr val="accent6"/>
                </a:solidFill>
              </a:rPr>
              <a:t>truth values</a:t>
            </a:r>
            <a:r>
              <a:rPr lang="en-US"/>
              <a:t>.</a:t>
            </a:r>
          </a:p>
          <a:p>
            <a:pPr lvl="1"/>
            <a:r>
              <a:rPr lang="en-US"/>
              <a:t>e.g. f(w1) = 1, f(w2) = 0, f(w3) = 1, f(w4) = 1,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Intension vs. Extension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accent6"/>
                </a:solidFill>
              </a:rPr>
              <a:t>The actual truth value of a sentence in a particular world </a:t>
            </a:r>
            <a:r>
              <a:rPr lang="en-US"/>
              <a:t>is its </a:t>
            </a:r>
            <a:r>
              <a:rPr lang="en-US">
                <a:solidFill>
                  <a:schemeClr val="accent6"/>
                </a:solidFill>
              </a:rPr>
              <a:t>extension</a:t>
            </a:r>
            <a:r>
              <a:rPr lang="en-US" i="1"/>
              <a:t>.</a:t>
            </a:r>
          </a:p>
          <a:p>
            <a:r>
              <a:rPr lang="en-US">
                <a:solidFill>
                  <a:schemeClr val="accent1"/>
                </a:solidFill>
              </a:rPr>
              <a:t>The proposition that a sentence denotes </a:t>
            </a:r>
            <a:r>
              <a:rPr lang="en-US"/>
              <a:t>can be thought of as a function from </a:t>
            </a:r>
            <a:r>
              <a:rPr lang="en-US">
                <a:solidFill>
                  <a:srgbClr val="09213B"/>
                </a:solidFill>
              </a:rPr>
              <a:t>circumstances of evalution</a:t>
            </a:r>
            <a:r>
              <a:rPr lang="en-US">
                <a:solidFill>
                  <a:srgbClr val="E2751D"/>
                </a:solidFill>
              </a:rPr>
              <a:t> </a:t>
            </a:r>
            <a:r>
              <a:rPr lang="en-US"/>
              <a:t>to </a:t>
            </a:r>
            <a:r>
              <a:rPr lang="en-US">
                <a:solidFill>
                  <a:srgbClr val="C00000"/>
                </a:solidFill>
              </a:rPr>
              <a:t>extensions</a:t>
            </a:r>
            <a:r>
              <a:rPr lang="en-US"/>
              <a:t>.</a:t>
            </a:r>
          </a:p>
          <a:p>
            <a:r>
              <a:rPr lang="en-US"/>
              <a:t>Such a function is an </a:t>
            </a:r>
            <a:r>
              <a:rPr lang="en-US">
                <a:solidFill>
                  <a:schemeClr val="accent1"/>
                </a:solidFill>
              </a:rPr>
              <a:t>intension </a:t>
            </a:r>
            <a:r>
              <a:rPr lang="en-US"/>
              <a:t>(Carnap).</a:t>
            </a:r>
          </a:p>
          <a:p>
            <a:r>
              <a:rPr lang="en-US"/>
              <a:t>Nouns like </a:t>
            </a:r>
            <a:r>
              <a:rPr lang="en-US" i="1"/>
              <a:t>dog</a:t>
            </a:r>
            <a:r>
              <a:rPr lang="en-US"/>
              <a:t> also have </a:t>
            </a:r>
            <a:r>
              <a:rPr lang="en-US">
                <a:solidFill>
                  <a:srgbClr val="2C7C9F"/>
                </a:solidFill>
              </a:rPr>
              <a:t>intensions </a:t>
            </a:r>
            <a:r>
              <a:rPr lang="en-US"/>
              <a:t>and </a:t>
            </a:r>
            <a:r>
              <a:rPr lang="en-US">
                <a:solidFill>
                  <a:schemeClr val="accent6"/>
                </a:solidFill>
              </a:rPr>
              <a:t>extensions</a:t>
            </a:r>
            <a:r>
              <a:rPr lang="en-US"/>
              <a:t>.</a:t>
            </a:r>
          </a:p>
          <a:p>
            <a:r>
              <a:rPr lang="en-US">
                <a:solidFill>
                  <a:schemeClr val="accent1"/>
                </a:solidFill>
              </a:rPr>
              <a:t>Intension </a:t>
            </a:r>
            <a:r>
              <a:rPr lang="en-US"/>
              <a:t>+ </a:t>
            </a:r>
            <a:r>
              <a:rPr lang="en-US">
                <a:solidFill>
                  <a:srgbClr val="09213B"/>
                </a:solidFill>
              </a:rPr>
              <a:t>Possible World </a:t>
            </a:r>
            <a:r>
              <a:rPr lang="en-US"/>
              <a:t>=&gt; </a:t>
            </a:r>
            <a:r>
              <a:rPr lang="en-US">
                <a:solidFill>
                  <a:schemeClr val="accent6"/>
                </a:solidFill>
              </a:rPr>
              <a:t>Extension</a:t>
            </a:r>
          </a:p>
          <a:p>
            <a:r>
              <a:rPr lang="en-US">
                <a:solidFill>
                  <a:schemeClr val="accent1"/>
                </a:solidFill>
              </a:rPr>
              <a:t>Content </a:t>
            </a:r>
            <a:r>
              <a:rPr lang="en-US"/>
              <a:t>+ </a:t>
            </a:r>
            <a:r>
              <a:rPr lang="en-US">
                <a:solidFill>
                  <a:srgbClr val="09213B"/>
                </a:solidFill>
              </a:rPr>
              <a:t>Circumstance </a:t>
            </a:r>
            <a:r>
              <a:rPr lang="en-US"/>
              <a:t>=&gt; </a:t>
            </a:r>
            <a:r>
              <a:rPr lang="en-US">
                <a:solidFill>
                  <a:schemeClr val="accent6"/>
                </a:solidFill>
              </a:rPr>
              <a:t>Extension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character?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The </a:t>
            </a:r>
            <a:r>
              <a:rPr lang="en-US">
                <a:solidFill>
                  <a:schemeClr val="accent5"/>
                </a:solidFill>
              </a:rPr>
              <a:t>character </a:t>
            </a:r>
            <a:r>
              <a:rPr lang="en-US"/>
              <a:t>of a sentence is something that, given a </a:t>
            </a:r>
            <a:r>
              <a:rPr lang="en-US">
                <a:solidFill>
                  <a:srgbClr val="008000"/>
                </a:solidFill>
              </a:rPr>
              <a:t>context of utterance</a:t>
            </a:r>
            <a:r>
              <a:rPr lang="en-US"/>
              <a:t>, gives you a content.</a:t>
            </a:r>
          </a:p>
          <a:p>
            <a:r>
              <a:rPr lang="en-US"/>
              <a:t>Formally: A function from </a:t>
            </a:r>
            <a:r>
              <a:rPr lang="en-US">
                <a:solidFill>
                  <a:srgbClr val="008000"/>
                </a:solidFill>
              </a:rPr>
              <a:t>contexts </a:t>
            </a:r>
            <a:r>
              <a:rPr lang="en-US"/>
              <a:t>to </a:t>
            </a:r>
            <a:r>
              <a:rPr lang="en-US">
                <a:solidFill>
                  <a:srgbClr val="2C7C9F"/>
                </a:solidFill>
              </a:rPr>
              <a:t>contents</a:t>
            </a:r>
          </a:p>
          <a:p>
            <a:endParaRPr lang="en-US">
              <a:solidFill>
                <a:schemeClr val="accent2"/>
              </a:solidFill>
            </a:endParaRPr>
          </a:p>
          <a:p>
            <a:pPr>
              <a:buNone/>
            </a:pPr>
            <a:endParaRPr lang="en-US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Kaplanian Picture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/>
          <a:lstStyle/>
          <a:p>
            <a:pPr>
              <a:buNone/>
            </a:pPr>
            <a:endParaRPr lang="en-US">
              <a:solidFill>
                <a:schemeClr val="accent5"/>
              </a:solidFill>
            </a:endParaRPr>
          </a:p>
          <a:p>
            <a:r>
              <a:rPr lang="en-US">
                <a:solidFill>
                  <a:schemeClr val="accent5"/>
                </a:solidFill>
              </a:rPr>
              <a:t>Character </a:t>
            </a:r>
            <a:r>
              <a:rPr lang="en-US"/>
              <a:t>+ </a:t>
            </a:r>
            <a:r>
              <a:rPr lang="en-US">
                <a:solidFill>
                  <a:srgbClr val="008000"/>
                </a:solidFill>
              </a:rPr>
              <a:t>Context </a:t>
            </a:r>
            <a:r>
              <a:rPr lang="en-US"/>
              <a:t>=&gt; </a:t>
            </a:r>
            <a:r>
              <a:rPr lang="en-US">
                <a:solidFill>
                  <a:srgbClr val="2C7C9F"/>
                </a:solidFill>
              </a:rPr>
              <a:t>Content</a:t>
            </a:r>
          </a:p>
          <a:p>
            <a:r>
              <a:rPr lang="en-US">
                <a:solidFill>
                  <a:schemeClr val="accent1"/>
                </a:solidFill>
              </a:rPr>
              <a:t>Content </a:t>
            </a:r>
            <a:r>
              <a:rPr lang="en-US"/>
              <a:t>+ </a:t>
            </a:r>
            <a:r>
              <a:rPr lang="en-US">
                <a:solidFill>
                  <a:srgbClr val="09213B"/>
                </a:solidFill>
              </a:rPr>
              <a:t>Circumstance </a:t>
            </a:r>
            <a:r>
              <a:rPr lang="en-US"/>
              <a:t>=&gt; </a:t>
            </a:r>
            <a:r>
              <a:rPr lang="en-US">
                <a:solidFill>
                  <a:schemeClr val="accent6"/>
                </a:solidFill>
              </a:rPr>
              <a:t>Extension</a:t>
            </a:r>
          </a:p>
          <a:p>
            <a:endParaRPr lang="en-US"/>
          </a:p>
          <a:p>
            <a:pPr>
              <a:buNone/>
            </a:pPr>
            <a:r>
              <a:rPr lang="en-US">
                <a:solidFill>
                  <a:schemeClr val="accent5"/>
                </a:solidFill>
              </a:rPr>
              <a:t>Character </a:t>
            </a:r>
            <a:r>
              <a:rPr lang="en-US"/>
              <a:t>+ </a:t>
            </a:r>
            <a:r>
              <a:rPr lang="en-US">
                <a:solidFill>
                  <a:srgbClr val="008000"/>
                </a:solidFill>
              </a:rPr>
              <a:t>Context + </a:t>
            </a:r>
            <a:r>
              <a:rPr lang="en-US">
                <a:solidFill>
                  <a:srgbClr val="09213B"/>
                </a:solidFill>
              </a:rPr>
              <a:t>Circumstance </a:t>
            </a:r>
            <a:r>
              <a:rPr lang="en-US"/>
              <a:t>=&gt; </a:t>
            </a:r>
            <a:r>
              <a:rPr lang="en-US">
                <a:solidFill>
                  <a:schemeClr val="accent6"/>
                </a:solidFill>
              </a:rPr>
              <a:t>Extension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03785" y="4515556"/>
            <a:ext cx="1661993" cy="68203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9600">
                <a:solidFill>
                  <a:srgbClr val="2C7C9F"/>
                </a:solidFill>
                <a:latin typeface="Baskerville"/>
              </a:rPr>
              <a:t>{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38972" y="5197594"/>
            <a:ext cx="1326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2C7C9F"/>
                </a:solidFill>
              </a:rPr>
              <a:t>Content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Strawson: Meaning as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/>
              <a:t>	Meaning (in at least one important sense) is a function of the sentence or expression; mentioning and referring and truth or falsity, are functions of the use of the sentence or expression.  To give the meaning of an expression (in the sense in which I am using the word) is to give </a:t>
            </a:r>
            <a:r>
              <a:rPr lang="en-US" i="1"/>
              <a:t>general directions </a:t>
            </a:r>
            <a:r>
              <a:rPr lang="en-US"/>
              <a:t>for its use to refer to or mention particular objects or persons; to give the meaning of a sentence is to give </a:t>
            </a:r>
            <a:r>
              <a:rPr lang="en-US" i="1"/>
              <a:t>general directions </a:t>
            </a:r>
            <a:r>
              <a:rPr lang="en-US"/>
              <a:t>for its use in making true or false assertions.</a:t>
            </a:r>
          </a:p>
          <a:p>
            <a:pPr>
              <a:buNone/>
            </a:pPr>
            <a:r>
              <a:rPr lang="en-US"/>
              <a:t>Strawson (1950), </a:t>
            </a:r>
            <a:r>
              <a:rPr lang="en-US"/>
              <a:t>On Referring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Pure Indexical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i="1" dirty="0" smtClean="0"/>
              <a:t>Pure indexical</a:t>
            </a:r>
            <a:r>
              <a:rPr lang="en-US" dirty="0" smtClean="0"/>
              <a:t>: An indexical for which no demonstration is required.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Example: </a:t>
            </a:r>
            <a:r>
              <a:rPr lang="en-US" i="1" dirty="0" smtClean="0"/>
              <a:t>I, now, here, tomorrow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(Although </a:t>
            </a:r>
            <a:r>
              <a:rPr lang="en-US" i="1" dirty="0" smtClean="0"/>
              <a:t>here </a:t>
            </a:r>
            <a:r>
              <a:rPr lang="en-US" dirty="0" smtClean="0"/>
              <a:t>has a demonstrative use:</a:t>
            </a:r>
          </a:p>
          <a:p>
            <a:pPr>
              <a:buNone/>
            </a:pPr>
            <a:r>
              <a:rPr lang="en-US" dirty="0" smtClean="0"/>
              <a:t>	“In two weeks, I will be here [pointing]”)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Kaplan's Reflections on </a:t>
            </a:r>
            <a:r>
              <a:rPr lang="en-US" i="1"/>
              <a:t>Demonstratives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/>
              <a:t>	In [Demonstratives], I tried to show that by adding </a:t>
            </a:r>
            <a:r>
              <a:rPr lang="en-US" i="1"/>
              <a:t>context </a:t>
            </a:r>
            <a:r>
              <a:rPr lang="en-US"/>
              <a:t>as a parameter, Strawson's "conventions for referring" as he calls them, even if neglected by logicians, could be accommodated within the range of our methods.  And at the time I regarded my work as extending current semantical methods </a:t>
            </a:r>
            <a:r>
              <a:rPr lang="en-US" i="1"/>
              <a:t>just </a:t>
            </a:r>
            <a:r>
              <a:rPr lang="en-US"/>
              <a:t>to the degree necessary to incorporate the indexicals.  I regarded what I was doing as a sort of epicycle on Carnap's method of extension and intension and I didn't think of it as involving any different conception of semantics or what semantics was supposed to do.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Kaplan's Reflections on </a:t>
            </a:r>
            <a:r>
              <a:rPr lang="en-US" i="1"/>
              <a:t>Demonstratives</a:t>
            </a:r>
            <a:r>
              <a:rPr lang="en-US"/>
              <a:t>, cont'd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/>
              <a:t>	Some years ago, it occurred to me that the analysis of indexicals in </a:t>
            </a:r>
            <a:r>
              <a:rPr lang="en-US" i="1"/>
              <a:t>Demonstratives </a:t>
            </a:r>
            <a:r>
              <a:rPr lang="en-US"/>
              <a:t>could be seen as the scientific realization of a Strawsonian semantics of use. Ask not after other-worldly meanings, ask only after rules of use. </a:t>
            </a:r>
          </a:p>
          <a:p>
            <a:pPr>
              <a:buNone/>
            </a:pPr>
            <a:endParaRPr lang="en-US"/>
          </a:p>
          <a:p>
            <a:pPr algn="r">
              <a:buNone/>
            </a:pPr>
            <a:r>
              <a:rPr lang="en-US"/>
              <a:t>--David Kaplan, </a:t>
            </a:r>
            <a:r>
              <a:rPr lang="en-US" i="1"/>
              <a:t>The Meaning of Ouch and Oops</a:t>
            </a:r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obvious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referent of a pure indexical depends on the </a:t>
            </a:r>
            <a:r>
              <a:rPr lang="en-US" dirty="0" smtClean="0">
                <a:solidFill>
                  <a:srgbClr val="008000"/>
                </a:solidFill>
              </a:rPr>
              <a:t>context</a:t>
            </a:r>
            <a:r>
              <a:rPr lang="en-US" dirty="0" smtClean="0"/>
              <a:t>, and the referent of a demonstrative depends on the </a:t>
            </a:r>
            <a:r>
              <a:rPr lang="en-US" dirty="0" smtClean="0">
                <a:solidFill>
                  <a:srgbClr val="008000"/>
                </a:solidFill>
              </a:rPr>
              <a:t>associated demonstration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Indexicals</a:t>
            </a:r>
            <a:r>
              <a:rPr lang="en-US" dirty="0" smtClean="0"/>
              <a:t>, pure and demonstrative alike, are </a:t>
            </a:r>
            <a:r>
              <a:rPr lang="en-US" i="1" dirty="0" smtClean="0"/>
              <a:t>directly referential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Directly referential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An expression is </a:t>
            </a:r>
            <a:r>
              <a:rPr lang="en-US" i="1" dirty="0" smtClean="0"/>
              <a:t>directly referential</a:t>
            </a:r>
            <a:r>
              <a:rPr lang="en-US" dirty="0" smtClean="0"/>
              <a:t> if its referent, once determined, is taken as fixed for all possible </a:t>
            </a:r>
            <a:r>
              <a:rPr lang="en-US" dirty="0" smtClean="0">
                <a:solidFill>
                  <a:schemeClr val="tx2"/>
                </a:solidFill>
              </a:rPr>
              <a:t>circumstances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(Like </a:t>
            </a:r>
            <a:r>
              <a:rPr lang="en-US" dirty="0" err="1" smtClean="0"/>
              <a:t>Kripke’s</a:t>
            </a:r>
            <a:r>
              <a:rPr lang="en-US" dirty="0" smtClean="0"/>
              <a:t> </a:t>
            </a:r>
            <a:r>
              <a:rPr lang="en-US" i="1" dirty="0" smtClean="0"/>
              <a:t>rigid designators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Proper names (</a:t>
            </a:r>
            <a:r>
              <a:rPr lang="en-US" i="1" dirty="0" smtClean="0"/>
              <a:t>John</a:t>
            </a:r>
            <a:r>
              <a:rPr lang="en-US" dirty="0" smtClean="0"/>
              <a:t>) are directly referential </a:t>
            </a:r>
          </a:p>
          <a:p>
            <a:pPr>
              <a:buFont typeface="Wingdings" charset="2"/>
              <a:buChar char="u"/>
            </a:pPr>
            <a:r>
              <a:rPr lang="en-US" dirty="0" smtClean="0"/>
              <a:t>Definite descriptions (</a:t>
            </a:r>
            <a:r>
              <a:rPr lang="en-US" i="1" dirty="0" smtClean="0"/>
              <a:t>the man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are not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12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17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actual world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1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5367094" y="3993470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3548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me today (in the US):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The president </a:t>
            </a:r>
            <a:r>
              <a:rPr lang="en-US" dirty="0" smtClean="0"/>
              <a:t>is a Democrat”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2222713" y="1886567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6373914" y="775285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7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077798" y="6315854"/>
            <a:ext cx="6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961041" y="3187314"/>
            <a:ext cx="813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13" name="Rounded Rectangle 12"/>
          <p:cNvSpPr/>
          <p:nvPr/>
        </p:nvSpPr>
        <p:spPr>
          <a:xfrm>
            <a:off x="800582" y="1766436"/>
            <a:ext cx="2777924" cy="2473974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431" y="2083936"/>
            <a:ext cx="635000" cy="635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731" y="3263900"/>
            <a:ext cx="520700" cy="635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6326" y="3236070"/>
            <a:ext cx="609600" cy="6096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0926" y="2083936"/>
            <a:ext cx="635000" cy="635000"/>
          </a:xfrm>
          <a:prstGeom prst="rect">
            <a:avLst/>
          </a:prstGeom>
        </p:spPr>
      </p:pic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3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265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5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4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193342" y="3993471"/>
            <a:ext cx="2333827" cy="99416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301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me today: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The president </a:t>
            </a:r>
            <a:r>
              <a:rPr lang="en-US" dirty="0" smtClean="0"/>
              <a:t>is a Democrat”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946397" y="1886567"/>
            <a:ext cx="2491012" cy="1035507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5238174" y="775285"/>
            <a:ext cx="2295816" cy="991151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7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964257" y="3263900"/>
            <a:ext cx="810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144964" y="6315854"/>
            <a:ext cx="857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3991406" y="3841880"/>
            <a:ext cx="2777924" cy="2473974"/>
            <a:chOff x="648182" y="1614036"/>
            <a:chExt cx="2777924" cy="2473974"/>
          </a:xfrm>
        </p:grpSpPr>
        <p:sp>
          <p:nvSpPr>
            <p:cNvPr id="4" name="Rounded Rectangle 3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3" name="Group 11"/>
          <p:cNvGrpSpPr/>
          <p:nvPr/>
        </p:nvGrpSpPr>
        <p:grpSpPr>
          <a:xfrm>
            <a:off x="800582" y="1766436"/>
            <a:ext cx="2777924" cy="2473974"/>
            <a:chOff x="648182" y="1614036"/>
            <a:chExt cx="2777924" cy="2473974"/>
          </a:xfrm>
        </p:grpSpPr>
        <p:sp>
          <p:nvSpPr>
            <p:cNvPr id="13" name="Rounded Rectangle 12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grpSp>
        <p:nvGrpSpPr>
          <p:cNvPr id="6" name="Group 17"/>
          <p:cNvGrpSpPr/>
          <p:nvPr/>
        </p:nvGrpSpPr>
        <p:grpSpPr>
          <a:xfrm>
            <a:off x="4996750" y="624019"/>
            <a:ext cx="2777924" cy="2473974"/>
            <a:chOff x="648182" y="1614036"/>
            <a:chExt cx="2777924" cy="2473974"/>
          </a:xfrm>
        </p:grpSpPr>
        <p:sp>
          <p:nvSpPr>
            <p:cNvPr id="19" name="Rounded Rectangle 18"/>
            <p:cNvSpPr/>
            <p:nvPr/>
          </p:nvSpPr>
          <p:spPr>
            <a:xfrm>
              <a:off x="648182" y="1614036"/>
              <a:ext cx="2777924" cy="2473974"/>
            </a:xfrm>
            <a:prstGeom prst="round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66031" y="1931536"/>
              <a:ext cx="635000" cy="6350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0331" y="3111500"/>
              <a:ext cx="520700" cy="635000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43926" y="3083670"/>
              <a:ext cx="609600" cy="609600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8526" y="1931536"/>
              <a:ext cx="635000" cy="635000"/>
            </a:xfrm>
            <a:prstGeom prst="rect">
              <a:avLst/>
            </a:prstGeom>
          </p:spPr>
        </p:pic>
      </p:grpSp>
      <p:sp>
        <p:nvSpPr>
          <p:cNvPr id="25" name="TextBox 24"/>
          <p:cNvSpPr txBox="1"/>
          <p:nvPr/>
        </p:nvSpPr>
        <p:spPr>
          <a:xfrm>
            <a:off x="1196326" y="1207187"/>
            <a:ext cx="17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actual world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38173" y="160117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2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61750" y="3371980"/>
            <a:ext cx="2012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Alternative World 1</a:t>
            </a:r>
            <a:endParaRPr lang="en-US" dirty="0"/>
          </a:p>
        </p:txBody>
      </p:sp>
      <p:sp>
        <p:nvSpPr>
          <p:cNvPr id="28" name="5-Point Star 27"/>
          <p:cNvSpPr/>
          <p:nvPr/>
        </p:nvSpPr>
        <p:spPr>
          <a:xfrm>
            <a:off x="2758447" y="1936817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6059083" y="5311514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5238173" y="837855"/>
            <a:ext cx="370344" cy="369332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5367094" y="3993470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91776" y="299779"/>
            <a:ext cx="31078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Said by me today:</a:t>
            </a:r>
          </a:p>
          <a:p>
            <a:r>
              <a:rPr lang="en-US" dirty="0" smtClean="0"/>
              <a:t>“</a:t>
            </a:r>
            <a:r>
              <a:rPr lang="en-US" b="1" dirty="0" smtClean="0"/>
              <a:t>Barack Obama </a:t>
            </a:r>
            <a:r>
              <a:rPr lang="en-US" dirty="0" smtClean="0"/>
              <a:t>is a Democrat”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2222713" y="1886567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6373914" y="775285"/>
            <a:ext cx="1160075" cy="2222563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05926" y="4484904"/>
            <a:ext cx="726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077798" y="6329509"/>
            <a:ext cx="6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961041" y="3187314"/>
            <a:ext cx="813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true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17900</TotalTime>
  <Words>2046</Words>
  <Application>Microsoft Macintosh PowerPoint</Application>
  <PresentationFormat>On-screen Show (4:3)</PresentationFormat>
  <Paragraphs>232</Paragraphs>
  <Slides>41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Breeze</vt:lpstr>
      <vt:lpstr>Kaplan’s Theory of Indexicals</vt:lpstr>
      <vt:lpstr>Indexicals</vt:lpstr>
      <vt:lpstr>Demonstratives</vt:lpstr>
      <vt:lpstr>Pure Indexical</vt:lpstr>
      <vt:lpstr>Two obvious principles</vt:lpstr>
      <vt:lpstr>Directly referential</vt:lpstr>
      <vt:lpstr>Slide 7</vt:lpstr>
      <vt:lpstr>Slide 8</vt:lpstr>
      <vt:lpstr>Slide 9</vt:lpstr>
      <vt:lpstr>Slide 10</vt:lpstr>
      <vt:lpstr>Slide 11</vt:lpstr>
      <vt:lpstr>Slide 12</vt:lpstr>
      <vt:lpstr>Conclusion</vt:lpstr>
      <vt:lpstr>(Complication)</vt:lpstr>
      <vt:lpstr>Recall: Directly referential</vt:lpstr>
      <vt:lpstr>Slide 16</vt:lpstr>
      <vt:lpstr>Context vs. Circumstance</vt:lpstr>
      <vt:lpstr>Direct Reference</vt:lpstr>
      <vt:lpstr>Fixed/Variable Meaning</vt:lpstr>
      <vt:lpstr>Same or different meaning?</vt:lpstr>
      <vt:lpstr>Slide 21</vt:lpstr>
      <vt:lpstr>Frege's answer</vt:lpstr>
      <vt:lpstr>Content vs. Character</vt:lpstr>
      <vt:lpstr>Same character, different content</vt:lpstr>
      <vt:lpstr>Slide 25</vt:lpstr>
      <vt:lpstr>Strawson made a similar point about definite descriptions</vt:lpstr>
      <vt:lpstr>Strawson: Meaning as use</vt:lpstr>
      <vt:lpstr>Indexicals and Descriptive Content</vt:lpstr>
      <vt:lpstr>Imagine if it were otherwise!</vt:lpstr>
      <vt:lpstr>Impossibility</vt:lpstr>
      <vt:lpstr>Slide 31</vt:lpstr>
      <vt:lpstr>“I am here now”</vt:lpstr>
      <vt:lpstr>Indexicals are weird!</vt:lpstr>
      <vt:lpstr>Solution</vt:lpstr>
      <vt:lpstr>What is a content?</vt:lpstr>
      <vt:lpstr>Intension vs. Extension</vt:lpstr>
      <vt:lpstr>What is a character?</vt:lpstr>
      <vt:lpstr>The Kaplanian Picture</vt:lpstr>
      <vt:lpstr>Strawson: Meaning as use</vt:lpstr>
      <vt:lpstr>Kaplan's Reflections on Demonstratives</vt:lpstr>
      <vt:lpstr>Kaplan's Reflections on Demonstratives, cont'd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Kaplan’s theory of indexicals</dc:title>
  <dc:creator>Elizabeth Coppock</dc:creator>
  <cp:lastModifiedBy>Elizabeth Coppock</cp:lastModifiedBy>
  <cp:revision>97</cp:revision>
  <dcterms:created xsi:type="dcterms:W3CDTF">2012-06-05T16:23:38Z</dcterms:created>
  <dcterms:modified xsi:type="dcterms:W3CDTF">2012-06-05T18:41:48Z</dcterms:modified>
</cp:coreProperties>
</file>