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63" r:id="rId3"/>
    <p:sldId id="264" r:id="rId4"/>
    <p:sldId id="265" r:id="rId5"/>
    <p:sldId id="266" r:id="rId6"/>
    <p:sldId id="268" r:id="rId7"/>
    <p:sldId id="267" r:id="rId8"/>
    <p:sldId id="257" r:id="rId9"/>
    <p:sldId id="258" r:id="rId10"/>
    <p:sldId id="259" r:id="rId11"/>
    <p:sldId id="270" r:id="rId12"/>
    <p:sldId id="269" r:id="rId13"/>
    <p:sldId id="260" r:id="rId14"/>
    <p:sldId id="261" r:id="rId15"/>
    <p:sldId id="262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99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120" y="-7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7057-A9D9-D240-ACEB-8E88EC8EC931}" type="datetimeFigureOut">
              <a:rPr lang="en-US" smtClean="0"/>
              <a:t>6/4/12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F199-065B-5A4B-8783-49C4683534B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7057-A9D9-D240-ACEB-8E88EC8EC931}" type="datetimeFigureOut">
              <a:rPr lang="en-US" smtClean="0"/>
              <a:t>6/4/12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F199-065B-5A4B-8783-49C468353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7057-A9D9-D240-ACEB-8E88EC8EC931}" type="datetimeFigureOut">
              <a:rPr lang="en-US" smtClean="0"/>
              <a:t>6/4/12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F199-065B-5A4B-8783-49C468353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7057-A9D9-D240-ACEB-8E88EC8EC931}" type="datetimeFigureOut">
              <a:rPr lang="en-US" smtClean="0"/>
              <a:t>6/4/12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F199-065B-5A4B-8783-49C468353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7057-A9D9-D240-ACEB-8E88EC8EC931}" type="datetimeFigureOut">
              <a:rPr lang="en-US" smtClean="0"/>
              <a:t>6/4/12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F199-065B-5A4B-8783-49C4683534B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7057-A9D9-D240-ACEB-8E88EC8EC931}" type="datetimeFigureOut">
              <a:rPr lang="en-US" smtClean="0"/>
              <a:t>6/4/12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F199-065B-5A4B-8783-49C468353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7057-A9D9-D240-ACEB-8E88EC8EC931}" type="datetimeFigureOut">
              <a:rPr lang="en-US" smtClean="0"/>
              <a:t>6/4/12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F199-065B-5A4B-8783-49C4683534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7057-A9D9-D240-ACEB-8E88EC8EC931}" type="datetimeFigureOut">
              <a:rPr lang="en-US" smtClean="0"/>
              <a:t>6/4/12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F199-065B-5A4B-8783-49C468353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7057-A9D9-D240-ACEB-8E88EC8EC931}" type="datetimeFigureOut">
              <a:rPr lang="en-US" smtClean="0"/>
              <a:t>6/4/12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F199-065B-5A4B-8783-49C468353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7057-A9D9-D240-ACEB-8E88EC8EC931}" type="datetimeFigureOut">
              <a:rPr lang="en-US" smtClean="0"/>
              <a:t>6/4/12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F199-065B-5A4B-8783-49C4683534B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87057-A9D9-D240-ACEB-8E88EC8EC931}" type="datetimeFigureOut">
              <a:rPr lang="en-US" smtClean="0"/>
              <a:t>6/4/12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F199-065B-5A4B-8783-49C468353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987057-A9D9-D240-ACEB-8E88EC8EC931}" type="datetimeFigureOut">
              <a:rPr lang="en-US" smtClean="0"/>
              <a:t>6/4/12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518F199-065B-5A4B-8783-49C4683534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Questionnaire Results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 to Pragmatics</a:t>
            </a:r>
          </a:p>
          <a:p>
            <a:r>
              <a:rPr lang="en-US" dirty="0" smtClean="0"/>
              <a:t>HHU, Summer Semester 2012</a:t>
            </a:r>
          </a:p>
          <a:p>
            <a:r>
              <a:rPr lang="en-US" dirty="0" smtClean="0"/>
              <a:t>Elizabeth Coppock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76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Q3: Does “not A” imply B?</a:t>
            </a:r>
            <a:endParaRPr lang="en-US" dirty="0"/>
          </a:p>
        </p:txBody>
      </p:sp>
      <p:pic>
        <p:nvPicPr>
          <p:cNvPr id="3" name="Picture 2" descr="U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20" y="1814510"/>
            <a:ext cx="3556000" cy="1905000"/>
          </a:xfrm>
          <a:prstGeom prst="rect">
            <a:avLst/>
          </a:prstGeom>
        </p:spPr>
      </p:pic>
      <p:pic>
        <p:nvPicPr>
          <p:cNvPr id="5" name="Picture 4" descr="E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098" y="1791830"/>
            <a:ext cx="3238500" cy="1905000"/>
          </a:xfrm>
          <a:prstGeom prst="rect">
            <a:avLst/>
          </a:prstGeom>
        </p:spPr>
      </p:pic>
      <p:pic>
        <p:nvPicPr>
          <p:cNvPr id="6" name="Picture 5" descr="I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53" y="3936044"/>
            <a:ext cx="3695700" cy="1993900"/>
          </a:xfrm>
          <a:prstGeom prst="rect">
            <a:avLst/>
          </a:prstGeom>
        </p:spPr>
      </p:pic>
      <p:pic>
        <p:nvPicPr>
          <p:cNvPr id="7" name="Picture 6" descr="P3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793" y="3996824"/>
            <a:ext cx="3543300" cy="19177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1581447"/>
            <a:ext cx="1634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Unrelated pairs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76212" y="1521923"/>
            <a:ext cx="1300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Entailments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7055" y="600525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Implicatures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01723" y="600525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Presuppositions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610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Behavior vs. % “</a:t>
            </a:r>
            <a:r>
              <a:rPr lang="en-US" dirty="0" err="1" smtClean="0"/>
              <a:t>Ja</a:t>
            </a:r>
            <a:r>
              <a:rPr lang="en-US" dirty="0" smtClean="0"/>
              <a:t>”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86626"/>
              </p:ext>
            </p:extLst>
          </p:nvPr>
        </p:nvGraphicFramePr>
        <p:xfrm>
          <a:off x="457200" y="2278123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766"/>
                <a:gridCol w="1995776"/>
                <a:gridCol w="2007116"/>
                <a:gridCol w="174694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Implication?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Defeasibility?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Projection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Unrelated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13</a:t>
                      </a:r>
                      <a:r>
                        <a:rPr lang="en-US" dirty="0" smtClean="0"/>
                        <a:t>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  <a:r>
                        <a:rPr lang="en-US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baseline="0" dirty="0" smtClean="0"/>
                        <a:t>(</a:t>
                      </a:r>
                      <a:r>
                        <a:rPr lang="en-US" baseline="0" dirty="0" smtClean="0">
                          <a:solidFill>
                            <a:srgbClr val="3366FF"/>
                          </a:solidFill>
                        </a:rPr>
                        <a:t>52</a:t>
                      </a:r>
                      <a:r>
                        <a:rPr lang="en-US" baseline="0" dirty="0" smtClean="0"/>
                        <a:t>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r>
                        <a:rPr lang="en-US" dirty="0" smtClean="0"/>
                        <a:t>  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r>
                        <a:rPr lang="en-US" dirty="0" smtClean="0"/>
                        <a:t>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Entailments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  <a:r>
                        <a:rPr lang="en-US" dirty="0" smtClean="0"/>
                        <a:t>  (</a:t>
                      </a:r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90</a:t>
                      </a:r>
                      <a:r>
                        <a:rPr lang="en-US" dirty="0" smtClean="0"/>
                        <a:t>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r>
                        <a:rPr lang="en-US" dirty="0" smtClean="0"/>
                        <a:t>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r>
                        <a:rPr lang="en-US" dirty="0" smtClean="0"/>
                        <a:t>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Implicatures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  <a:r>
                        <a:rPr lang="en-US" dirty="0" smtClean="0"/>
                        <a:t>  (</a:t>
                      </a:r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84</a:t>
                      </a:r>
                      <a:r>
                        <a:rPr lang="en-US" dirty="0" smtClean="0"/>
                        <a:t>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Yes 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43</a:t>
                      </a:r>
                      <a:r>
                        <a:rPr lang="en-US" dirty="0" smtClean="0"/>
                        <a:t>%)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smtClean="0">
                          <a:solidFill>
                            <a:srgbClr val="3366FF"/>
                          </a:solidFill>
                        </a:rPr>
                        <a:t>52</a:t>
                      </a:r>
                      <a:r>
                        <a:rPr lang="en-US" dirty="0" smtClean="0"/>
                        <a:t>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Presuppositions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90</a:t>
                      </a:r>
                      <a:r>
                        <a:rPr lang="en-US" dirty="0" smtClean="0"/>
                        <a:t>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r>
                        <a:rPr lang="en-US" dirty="0" smtClean="0"/>
                        <a:t>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76</a:t>
                      </a:r>
                      <a:r>
                        <a:rPr lang="en-US" dirty="0" smtClean="0"/>
                        <a:t>%)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5796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Behavior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0171708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766"/>
                <a:gridCol w="1995776"/>
                <a:gridCol w="2007116"/>
                <a:gridCol w="174694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Implication?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Defeasibility?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Projection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Unrelated</a:t>
                      </a:r>
                      <a:r>
                        <a:rPr lang="en-US" baseline="0" dirty="0" smtClean="0"/>
                        <a:t> (rev.)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 (?)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(?)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Entailments (rev.)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Implicatures</a:t>
                      </a:r>
                      <a:r>
                        <a:rPr lang="en-US" dirty="0" smtClean="0"/>
                        <a:t> (rev.)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Presuppositions</a:t>
                      </a:r>
                      <a:r>
                        <a:rPr lang="en-US" baseline="0" dirty="0" smtClean="0"/>
                        <a:t> (rev.)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69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Q1: Does A imply B?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581447"/>
            <a:ext cx="2647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Unrelated pairs (reversed)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06172" y="1521923"/>
            <a:ext cx="2314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Entailments (reversed)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7055" y="6005250"/>
            <a:ext cx="2360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Implicatures</a:t>
            </a:r>
            <a:r>
              <a:rPr lang="en-US" dirty="0" smtClean="0"/>
              <a:t> (reversed)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993071" y="6005250"/>
            <a:ext cx="2693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Presuppositions (reversed)</a:t>
            </a:r>
            <a:endParaRPr lang="en-US" dirty="0"/>
          </a:p>
        </p:txBody>
      </p:sp>
      <p:pic>
        <p:nvPicPr>
          <p:cNvPr id="3" name="Picture 2" descr="R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475" y="1950779"/>
            <a:ext cx="3416300" cy="1866900"/>
          </a:xfrm>
          <a:prstGeom prst="rect">
            <a:avLst/>
          </a:prstGeom>
        </p:spPr>
      </p:pic>
      <p:pic>
        <p:nvPicPr>
          <p:cNvPr id="12" name="Picture 11" descr="RE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2731" y="1950779"/>
            <a:ext cx="3479800" cy="2006600"/>
          </a:xfrm>
          <a:prstGeom prst="rect">
            <a:avLst/>
          </a:prstGeom>
        </p:spPr>
      </p:pic>
      <p:pic>
        <p:nvPicPr>
          <p:cNvPr id="13" name="Picture 12" descr="Screen Shot 2012-06-04 at 3.59.38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75" y="3933776"/>
            <a:ext cx="3352800" cy="1892300"/>
          </a:xfrm>
          <a:prstGeom prst="rect">
            <a:avLst/>
          </a:prstGeom>
        </p:spPr>
      </p:pic>
      <p:pic>
        <p:nvPicPr>
          <p:cNvPr id="14" name="Picture 13" descr="RP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344" y="3933776"/>
            <a:ext cx="34925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26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Q2: Does “A but not B” make sense?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581447"/>
            <a:ext cx="2647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Unrelated pairs (reversed)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06172" y="1521923"/>
            <a:ext cx="2314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Entailments (reversed)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7055" y="6005250"/>
            <a:ext cx="2360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Implicatures</a:t>
            </a:r>
            <a:r>
              <a:rPr lang="en-US" dirty="0" smtClean="0"/>
              <a:t> (reversed)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993071" y="6005250"/>
            <a:ext cx="2693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Presuppositions (reversed)</a:t>
            </a:r>
            <a:endParaRPr lang="en-US" dirty="0"/>
          </a:p>
        </p:txBody>
      </p:sp>
      <p:pic>
        <p:nvPicPr>
          <p:cNvPr id="4" name="Picture 3" descr="RU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88" y="1950779"/>
            <a:ext cx="3302000" cy="1993900"/>
          </a:xfrm>
          <a:prstGeom prst="rect">
            <a:avLst/>
          </a:prstGeom>
        </p:spPr>
      </p:pic>
      <p:pic>
        <p:nvPicPr>
          <p:cNvPr id="6" name="Picture 5" descr="RE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1000" y="1925379"/>
            <a:ext cx="3225800" cy="2019300"/>
          </a:xfrm>
          <a:prstGeom prst="rect">
            <a:avLst/>
          </a:prstGeom>
        </p:spPr>
      </p:pic>
      <p:pic>
        <p:nvPicPr>
          <p:cNvPr id="8" name="Picture 7" descr="RI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55" y="3944679"/>
            <a:ext cx="3644900" cy="2019300"/>
          </a:xfrm>
          <a:prstGeom prst="rect">
            <a:avLst/>
          </a:prstGeom>
        </p:spPr>
      </p:pic>
      <p:pic>
        <p:nvPicPr>
          <p:cNvPr id="9" name="Picture 8" descr="RP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286" y="3944679"/>
            <a:ext cx="3517900" cy="189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9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Q3: Does “not A” imply B?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581447"/>
            <a:ext cx="2647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Unrelated pairs (reversed)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06172" y="1521923"/>
            <a:ext cx="2314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Entailments (reversed)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7055" y="6005250"/>
            <a:ext cx="2360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Implicatures</a:t>
            </a:r>
            <a:r>
              <a:rPr lang="en-US" dirty="0" smtClean="0"/>
              <a:t> (reversed)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993071" y="6005250"/>
            <a:ext cx="2693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Presuppositions (reversed)</a:t>
            </a:r>
            <a:endParaRPr lang="en-US" dirty="0"/>
          </a:p>
        </p:txBody>
      </p:sp>
      <p:pic>
        <p:nvPicPr>
          <p:cNvPr id="4" name="Picture 3" descr="RU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52" y="1950779"/>
            <a:ext cx="3276600" cy="1892300"/>
          </a:xfrm>
          <a:prstGeom prst="rect">
            <a:avLst/>
          </a:prstGeom>
        </p:spPr>
      </p:pic>
      <p:pic>
        <p:nvPicPr>
          <p:cNvPr id="8" name="Picture 7" descr="RE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271" y="1976179"/>
            <a:ext cx="3378200" cy="1866900"/>
          </a:xfrm>
          <a:prstGeom prst="rect">
            <a:avLst/>
          </a:prstGeom>
        </p:spPr>
      </p:pic>
      <p:pic>
        <p:nvPicPr>
          <p:cNvPr id="9" name="Picture 8" descr="RI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52" y="3843079"/>
            <a:ext cx="3479800" cy="2044700"/>
          </a:xfrm>
          <a:prstGeom prst="rect">
            <a:avLst/>
          </a:prstGeom>
        </p:spPr>
      </p:pic>
      <p:pic>
        <p:nvPicPr>
          <p:cNvPr id="12" name="Picture 11" descr="RP3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8371" y="3881179"/>
            <a:ext cx="3594100" cy="200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038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 “</a:t>
            </a:r>
            <a:r>
              <a:rPr lang="en-US" dirty="0" err="1" smtClean="0"/>
              <a:t>Ja</a:t>
            </a:r>
            <a:r>
              <a:rPr lang="en-US" dirty="0" smtClean="0"/>
              <a:t>” for reversed pairs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7362735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766"/>
                <a:gridCol w="1995776"/>
                <a:gridCol w="2007116"/>
                <a:gridCol w="174694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Implication?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Defeasibility?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Projection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Unrelated</a:t>
                      </a:r>
                      <a:r>
                        <a:rPr lang="en-US" baseline="0" dirty="0" smtClean="0"/>
                        <a:t> (rev.)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15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25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17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Entailments (rev.)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41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3366FF"/>
                          </a:solidFill>
                        </a:rPr>
                        <a:t>48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12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Implicatures</a:t>
                      </a:r>
                      <a:r>
                        <a:rPr lang="en-US" dirty="0" smtClean="0"/>
                        <a:t> (rev.)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95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29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52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Presuppositions</a:t>
                      </a:r>
                      <a:r>
                        <a:rPr lang="en-US" baseline="0" dirty="0" smtClean="0"/>
                        <a:t> (rev.)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28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62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5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768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Unzusammenhängende</a:t>
            </a:r>
            <a:r>
              <a:rPr lang="en-US" dirty="0"/>
              <a:t> </a:t>
            </a:r>
            <a:r>
              <a:rPr lang="en-US" dirty="0" err="1"/>
              <a:t>Paare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300" dirty="0"/>
              <a:t>U1</a:t>
            </a:r>
            <a:br>
              <a:rPr lang="en-US" sz="2300" dirty="0"/>
            </a:br>
            <a:r>
              <a:rPr lang="en-US" sz="2300" dirty="0"/>
              <a:t>A: Maria </a:t>
            </a:r>
            <a:r>
              <a:rPr lang="en-US" sz="2300" dirty="0" err="1"/>
              <a:t>lud</a:t>
            </a:r>
            <a:r>
              <a:rPr lang="en-US" sz="2300" dirty="0"/>
              <a:t> Fred und Jill </a:t>
            </a:r>
            <a:r>
              <a:rPr lang="en-US" sz="2300" dirty="0" err="1"/>
              <a:t>ein</a:t>
            </a:r>
            <a:r>
              <a:rPr lang="en-US" sz="2300" dirty="0"/>
              <a:t>. </a:t>
            </a:r>
            <a:r>
              <a:rPr lang="en-US" sz="2300" dirty="0" smtClean="0"/>
              <a:t>/  B</a:t>
            </a:r>
            <a:r>
              <a:rPr lang="en-US" sz="2300" dirty="0"/>
              <a:t>: Fred </a:t>
            </a:r>
            <a:r>
              <a:rPr lang="en-US" sz="2300" dirty="0" err="1"/>
              <a:t>lud</a:t>
            </a:r>
            <a:r>
              <a:rPr lang="en-US" sz="2300" dirty="0"/>
              <a:t> Bill </a:t>
            </a:r>
            <a:r>
              <a:rPr lang="en-US" sz="2300" dirty="0" err="1"/>
              <a:t>ein</a:t>
            </a:r>
            <a:r>
              <a:rPr lang="en-US" sz="2300" dirty="0"/>
              <a:t>. </a:t>
            </a:r>
            <a:endParaRPr lang="en-US" sz="2300" dirty="0" smtClean="0"/>
          </a:p>
          <a:p>
            <a:pPr marL="0" indent="0">
              <a:buNone/>
            </a:pPr>
            <a:endParaRPr lang="en-US" sz="2300" dirty="0" smtClean="0"/>
          </a:p>
          <a:p>
            <a:pPr marL="0" indent="0">
              <a:buNone/>
            </a:pPr>
            <a:r>
              <a:rPr lang="en-US" sz="2300" dirty="0"/>
              <a:t>U2</a:t>
            </a:r>
            <a:br>
              <a:rPr lang="en-US" sz="2300" dirty="0"/>
            </a:br>
            <a:r>
              <a:rPr lang="en-US" sz="2300" dirty="0"/>
              <a:t>A: </a:t>
            </a:r>
            <a:r>
              <a:rPr lang="en-US" sz="2300" dirty="0" err="1"/>
              <a:t>Alle</a:t>
            </a:r>
            <a:r>
              <a:rPr lang="en-US" sz="2300" dirty="0"/>
              <a:t> </a:t>
            </a:r>
            <a:r>
              <a:rPr lang="en-US" sz="2300" dirty="0" err="1"/>
              <a:t>Studenten</a:t>
            </a:r>
            <a:r>
              <a:rPr lang="en-US" sz="2300" dirty="0"/>
              <a:t> </a:t>
            </a:r>
            <a:r>
              <a:rPr lang="en-US" sz="2300" dirty="0" err="1"/>
              <a:t>bestanden</a:t>
            </a:r>
            <a:r>
              <a:rPr lang="en-US" sz="2300" dirty="0"/>
              <a:t>. </a:t>
            </a:r>
            <a:r>
              <a:rPr lang="en-US" sz="2300" dirty="0" smtClean="0"/>
              <a:t>/ B</a:t>
            </a:r>
            <a:r>
              <a:rPr lang="en-US" sz="2300" dirty="0"/>
              <a:t>: </a:t>
            </a:r>
            <a:r>
              <a:rPr lang="en-US" sz="2300" dirty="0" err="1"/>
              <a:t>Einige</a:t>
            </a:r>
            <a:r>
              <a:rPr lang="en-US" sz="2300" dirty="0"/>
              <a:t> </a:t>
            </a:r>
            <a:r>
              <a:rPr lang="en-US" sz="2300" dirty="0" err="1"/>
              <a:t>Studenten</a:t>
            </a:r>
            <a:r>
              <a:rPr lang="en-US" sz="2300" dirty="0"/>
              <a:t> </a:t>
            </a:r>
            <a:r>
              <a:rPr lang="en-US" sz="2300" dirty="0" err="1"/>
              <a:t>rauchen</a:t>
            </a:r>
            <a:r>
              <a:rPr lang="en-US" sz="2300" dirty="0"/>
              <a:t>. </a:t>
            </a:r>
            <a:endParaRPr lang="en-US" sz="2300" dirty="0" smtClean="0"/>
          </a:p>
          <a:p>
            <a:pPr marL="0" indent="0">
              <a:buNone/>
            </a:pPr>
            <a:endParaRPr lang="en-US" sz="2300" dirty="0" smtClean="0"/>
          </a:p>
          <a:p>
            <a:pPr marL="0" indent="0">
              <a:buNone/>
            </a:pPr>
            <a:r>
              <a:rPr lang="en-US" sz="2300" dirty="0"/>
              <a:t>U3</a:t>
            </a:r>
            <a:br>
              <a:rPr lang="en-US" sz="2300" dirty="0"/>
            </a:br>
            <a:r>
              <a:rPr lang="en-US" sz="2300" dirty="0"/>
              <a:t>A: </a:t>
            </a:r>
            <a:r>
              <a:rPr lang="en-US" sz="2300" dirty="0" err="1"/>
              <a:t>Wenn</a:t>
            </a:r>
            <a:r>
              <a:rPr lang="en-US" sz="2300" dirty="0"/>
              <a:t> Alice </a:t>
            </a:r>
            <a:r>
              <a:rPr lang="en-US" sz="2300" dirty="0" err="1"/>
              <a:t>ein</a:t>
            </a:r>
            <a:r>
              <a:rPr lang="en-US" sz="2300" dirty="0"/>
              <a:t> Stipendium </a:t>
            </a:r>
            <a:r>
              <a:rPr lang="en-US" sz="2300" dirty="0" err="1"/>
              <a:t>erlangt</a:t>
            </a:r>
            <a:r>
              <a:rPr lang="en-US" sz="2300" dirty="0"/>
              <a:t>, </a:t>
            </a:r>
            <a:r>
              <a:rPr lang="en-US" sz="2300" dirty="0" err="1"/>
              <a:t>kann</a:t>
            </a:r>
            <a:r>
              <a:rPr lang="en-US" sz="2300" dirty="0"/>
              <a:t> </a:t>
            </a:r>
            <a:r>
              <a:rPr lang="en-US" sz="2300" dirty="0" err="1"/>
              <a:t>sie</a:t>
            </a:r>
            <a:r>
              <a:rPr lang="en-US" sz="2300" dirty="0"/>
              <a:t> </a:t>
            </a:r>
            <a:r>
              <a:rPr lang="en-US" sz="2300" dirty="0" err="1"/>
              <a:t>ihre</a:t>
            </a:r>
            <a:r>
              <a:rPr lang="en-US" sz="2300" dirty="0"/>
              <a:t> </a:t>
            </a:r>
            <a:r>
              <a:rPr lang="en-US" sz="2300" dirty="0" err="1"/>
              <a:t>Arbeit</a:t>
            </a:r>
            <a:r>
              <a:rPr lang="en-US" sz="2300" dirty="0"/>
              <a:t> </a:t>
            </a:r>
            <a:r>
              <a:rPr lang="en-US" sz="2300" dirty="0" err="1"/>
              <a:t>fertig</a:t>
            </a:r>
            <a:r>
              <a:rPr lang="en-US" sz="2300" dirty="0"/>
              <a:t> </a:t>
            </a:r>
            <a:r>
              <a:rPr lang="en-US" sz="2300" dirty="0" err="1"/>
              <a:t>schreiben</a:t>
            </a:r>
            <a:r>
              <a:rPr lang="en-US" sz="2300" dirty="0"/>
              <a:t>. </a:t>
            </a:r>
            <a:endParaRPr lang="en-US" sz="2300" dirty="0" smtClean="0"/>
          </a:p>
          <a:p>
            <a:pPr marL="0" indent="0">
              <a:buNone/>
            </a:pPr>
            <a:r>
              <a:rPr lang="en-US" sz="2300" dirty="0" smtClean="0"/>
              <a:t>B</a:t>
            </a:r>
            <a:r>
              <a:rPr lang="en-US" sz="2300" dirty="0"/>
              <a:t>: </a:t>
            </a:r>
            <a:r>
              <a:rPr lang="en-US" sz="2300" dirty="0" err="1"/>
              <a:t>Wenn</a:t>
            </a:r>
            <a:r>
              <a:rPr lang="en-US" sz="2300" dirty="0"/>
              <a:t> Alice </a:t>
            </a:r>
            <a:r>
              <a:rPr lang="en-US" sz="2300" dirty="0" err="1"/>
              <a:t>ein</a:t>
            </a:r>
            <a:r>
              <a:rPr lang="en-US" sz="2300" dirty="0"/>
              <a:t> Stipendium </a:t>
            </a:r>
            <a:r>
              <a:rPr lang="en-US" sz="2300" dirty="0" err="1"/>
              <a:t>erlangt</a:t>
            </a:r>
            <a:r>
              <a:rPr lang="en-US" sz="2300" dirty="0"/>
              <a:t>, </a:t>
            </a:r>
            <a:r>
              <a:rPr lang="en-US" sz="2300" dirty="0" err="1"/>
              <a:t>kann</a:t>
            </a:r>
            <a:r>
              <a:rPr lang="en-US" sz="2300" dirty="0"/>
              <a:t> </a:t>
            </a:r>
            <a:r>
              <a:rPr lang="en-US" sz="2300" dirty="0" err="1"/>
              <a:t>sie</a:t>
            </a:r>
            <a:r>
              <a:rPr lang="en-US" sz="2300" dirty="0"/>
              <a:t> </a:t>
            </a:r>
            <a:r>
              <a:rPr lang="en-US" sz="2300" dirty="0" err="1"/>
              <a:t>ein</a:t>
            </a:r>
            <a:r>
              <a:rPr lang="en-US" sz="2300" dirty="0"/>
              <a:t> </a:t>
            </a:r>
            <a:r>
              <a:rPr lang="en-US" sz="2300" dirty="0" err="1"/>
              <a:t>neues</a:t>
            </a:r>
            <a:r>
              <a:rPr lang="en-US" sz="2300" dirty="0"/>
              <a:t> </a:t>
            </a:r>
            <a:r>
              <a:rPr lang="en-US" sz="2300" dirty="0" err="1"/>
              <a:t>Fahrrad</a:t>
            </a:r>
            <a:r>
              <a:rPr lang="en-US" sz="2300" dirty="0"/>
              <a:t> </a:t>
            </a:r>
            <a:r>
              <a:rPr lang="en-US" sz="2300" dirty="0" err="1"/>
              <a:t>kaufen</a:t>
            </a:r>
            <a:r>
              <a:rPr lang="en-US" sz="2300" dirty="0"/>
              <a:t>. </a:t>
            </a:r>
            <a:endParaRPr lang="en-US" sz="2300" dirty="0" smtClean="0"/>
          </a:p>
          <a:p>
            <a:pPr marL="0" indent="0">
              <a:buNone/>
            </a:pPr>
            <a:endParaRPr lang="en-US" sz="2300" dirty="0" smtClean="0"/>
          </a:p>
          <a:p>
            <a:pPr marL="0" indent="0">
              <a:buNone/>
            </a:pPr>
            <a:r>
              <a:rPr lang="en-US" sz="2300" dirty="0"/>
              <a:t>U4</a:t>
            </a:r>
            <a:br>
              <a:rPr lang="en-US" sz="2300" dirty="0"/>
            </a:br>
            <a:r>
              <a:rPr lang="en-US" sz="2300" dirty="0"/>
              <a:t>A: Die </a:t>
            </a:r>
            <a:r>
              <a:rPr lang="en-US" sz="2300" dirty="0" err="1"/>
              <a:t>fliegende</a:t>
            </a:r>
            <a:r>
              <a:rPr lang="en-US" sz="2300" dirty="0"/>
              <a:t> </a:t>
            </a:r>
            <a:r>
              <a:rPr lang="en-US" sz="2300" dirty="0" err="1"/>
              <a:t>Untertasse</a:t>
            </a:r>
            <a:r>
              <a:rPr lang="en-US" sz="2300" dirty="0"/>
              <a:t> </a:t>
            </a:r>
            <a:r>
              <a:rPr lang="en-US" sz="2300" dirty="0" err="1"/>
              <a:t>kam</a:t>
            </a:r>
            <a:r>
              <a:rPr lang="en-US" sz="2300" dirty="0"/>
              <a:t> </a:t>
            </a:r>
            <a:r>
              <a:rPr lang="en-US" sz="2300" dirty="0" err="1"/>
              <a:t>gestern</a:t>
            </a:r>
            <a:r>
              <a:rPr lang="en-US" sz="2300" dirty="0"/>
              <a:t>.</a:t>
            </a:r>
            <a:br>
              <a:rPr lang="en-US" sz="2300" dirty="0"/>
            </a:br>
            <a:r>
              <a:rPr lang="en-US" sz="2300" dirty="0"/>
              <a:t>B: Hans </a:t>
            </a:r>
            <a:r>
              <a:rPr lang="en-US" sz="2300" dirty="0" err="1"/>
              <a:t>sagte</a:t>
            </a:r>
            <a:r>
              <a:rPr lang="en-US" sz="2300" dirty="0"/>
              <a:t> </a:t>
            </a:r>
            <a:r>
              <a:rPr lang="en-US" sz="2300" dirty="0" err="1"/>
              <a:t>voraus</a:t>
            </a:r>
            <a:r>
              <a:rPr lang="en-US" sz="2300" dirty="0"/>
              <a:t>, die </a:t>
            </a:r>
            <a:r>
              <a:rPr lang="en-US" sz="2300" dirty="0" err="1"/>
              <a:t>fliegende</a:t>
            </a:r>
            <a:r>
              <a:rPr lang="en-US" sz="2300" dirty="0"/>
              <a:t> </a:t>
            </a:r>
            <a:r>
              <a:rPr lang="en-US" sz="2300" dirty="0" err="1"/>
              <a:t>Untertasse</a:t>
            </a:r>
            <a:r>
              <a:rPr lang="en-US" sz="2300" dirty="0"/>
              <a:t> </a:t>
            </a:r>
            <a:r>
              <a:rPr lang="en-US" sz="2300" dirty="0" err="1"/>
              <a:t>käme</a:t>
            </a:r>
            <a:r>
              <a:rPr lang="en-US" sz="2300" dirty="0"/>
              <a:t>. </a:t>
            </a:r>
            <a:endParaRPr lang="en-US" sz="2300" dirty="0" smtClean="0"/>
          </a:p>
          <a:p>
            <a:pPr marL="0" indent="0">
              <a:buNone/>
            </a:pPr>
            <a:endParaRPr lang="en-US" sz="2300" dirty="0" smtClean="0"/>
          </a:p>
          <a:p>
            <a:pPr marL="0" indent="0">
              <a:buNone/>
            </a:pPr>
            <a:r>
              <a:rPr lang="en-US" sz="2300" dirty="0"/>
              <a:t>U5</a:t>
            </a:r>
            <a:br>
              <a:rPr lang="en-US" sz="2300" dirty="0"/>
            </a:br>
            <a:r>
              <a:rPr lang="en-US" sz="2300" dirty="0"/>
              <a:t>A: Maria hat </a:t>
            </a:r>
            <a:r>
              <a:rPr lang="en-US" sz="2300" dirty="0" err="1"/>
              <a:t>aufgehört</a:t>
            </a:r>
            <a:r>
              <a:rPr lang="en-US" sz="2300" dirty="0"/>
              <a:t> </a:t>
            </a:r>
            <a:r>
              <a:rPr lang="en-US" sz="2300" dirty="0" err="1"/>
              <a:t>zu</a:t>
            </a:r>
            <a:r>
              <a:rPr lang="en-US" sz="2300" dirty="0"/>
              <a:t> </a:t>
            </a:r>
            <a:r>
              <a:rPr lang="en-US" sz="2300" dirty="0" err="1"/>
              <a:t>rauchen</a:t>
            </a:r>
            <a:r>
              <a:rPr lang="en-US" sz="2300" dirty="0" smtClean="0"/>
              <a:t>. /  </a:t>
            </a:r>
            <a:r>
              <a:rPr lang="en-US" sz="2300" dirty="0"/>
              <a:t>B: Maria hat </a:t>
            </a:r>
            <a:r>
              <a:rPr lang="en-US" sz="2300" dirty="0" err="1"/>
              <a:t>eine</a:t>
            </a:r>
            <a:r>
              <a:rPr lang="en-US" sz="2300" dirty="0"/>
              <a:t> </a:t>
            </a:r>
            <a:r>
              <a:rPr lang="en-US" sz="2300" dirty="0" err="1"/>
              <a:t>neue</a:t>
            </a:r>
            <a:r>
              <a:rPr lang="en-US" sz="2300" dirty="0"/>
              <a:t> </a:t>
            </a:r>
            <a:r>
              <a:rPr lang="en-US" sz="2300" dirty="0" err="1"/>
              <a:t>Frisur</a:t>
            </a:r>
            <a:r>
              <a:rPr lang="en-US" sz="2300" dirty="0"/>
              <a:t>. </a:t>
            </a:r>
            <a:endParaRPr lang="en-US" sz="23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832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Konsequenzen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200" dirty="0"/>
              <a:t>E1 </a:t>
            </a:r>
            <a:endParaRPr lang="en-US" sz="4200" dirty="0" smtClean="0"/>
          </a:p>
          <a:p>
            <a:pPr marL="0" indent="0">
              <a:buNone/>
            </a:pPr>
            <a:r>
              <a:rPr lang="en-US" sz="4200" dirty="0"/>
              <a:t>A:  Maria </a:t>
            </a:r>
            <a:r>
              <a:rPr lang="en-US" sz="4200" dirty="0" err="1"/>
              <a:t>ist</a:t>
            </a:r>
            <a:r>
              <a:rPr lang="en-US" sz="4200" dirty="0"/>
              <a:t> </a:t>
            </a:r>
            <a:r>
              <a:rPr lang="en-US" sz="4200" dirty="0" err="1"/>
              <a:t>eine</a:t>
            </a:r>
            <a:r>
              <a:rPr lang="en-US" sz="4200" dirty="0"/>
              <a:t> </a:t>
            </a:r>
            <a:r>
              <a:rPr lang="en-US" sz="4200" dirty="0" err="1"/>
              <a:t>italienische</a:t>
            </a:r>
            <a:r>
              <a:rPr lang="en-US" sz="4200" dirty="0"/>
              <a:t> </a:t>
            </a:r>
            <a:r>
              <a:rPr lang="en-US" sz="4200" dirty="0" err="1"/>
              <a:t>Geigerin</a:t>
            </a:r>
            <a:r>
              <a:rPr lang="en-US" sz="4200" dirty="0"/>
              <a:t>. </a:t>
            </a:r>
            <a:r>
              <a:rPr lang="en-US" sz="4200" dirty="0" smtClean="0"/>
              <a:t>/  B</a:t>
            </a:r>
            <a:r>
              <a:rPr lang="en-US" sz="4200" dirty="0"/>
              <a:t>:  </a:t>
            </a:r>
            <a:r>
              <a:rPr lang="en-US" sz="4200" dirty="0" err="1"/>
              <a:t>Irgendein</a:t>
            </a:r>
            <a:r>
              <a:rPr lang="en-US" sz="4200" dirty="0"/>
              <a:t> </a:t>
            </a:r>
            <a:r>
              <a:rPr lang="en-US" sz="4200" dirty="0" err="1"/>
              <a:t>Italiener</a:t>
            </a:r>
            <a:r>
              <a:rPr lang="en-US" sz="4200" dirty="0"/>
              <a:t> </a:t>
            </a:r>
            <a:r>
              <a:rPr lang="en-US" sz="4200" dirty="0" err="1"/>
              <a:t>ist</a:t>
            </a:r>
            <a:r>
              <a:rPr lang="en-US" sz="4200" dirty="0"/>
              <a:t> Geiger. </a:t>
            </a:r>
            <a:endParaRPr lang="en-US" sz="4200" dirty="0" smtClean="0"/>
          </a:p>
          <a:p>
            <a:pPr marL="0" indent="0">
              <a:buNone/>
            </a:pPr>
            <a:endParaRPr lang="en-US" sz="4200" dirty="0" smtClean="0">
              <a:effectLst/>
            </a:endParaRPr>
          </a:p>
          <a:p>
            <a:pPr marL="0" indent="0">
              <a:buNone/>
            </a:pPr>
            <a:r>
              <a:rPr lang="en-US" sz="4200" dirty="0"/>
              <a:t>E2 </a:t>
            </a:r>
            <a:endParaRPr lang="en-US" sz="4200" dirty="0" smtClean="0"/>
          </a:p>
          <a:p>
            <a:pPr marL="0" indent="0">
              <a:buNone/>
            </a:pPr>
            <a:r>
              <a:rPr lang="en-US" sz="4200" dirty="0"/>
              <a:t>A:  Hans </a:t>
            </a:r>
            <a:r>
              <a:rPr lang="en-US" sz="4200" dirty="0" err="1"/>
              <a:t>wurde</a:t>
            </a:r>
            <a:r>
              <a:rPr lang="en-US" sz="4200" dirty="0"/>
              <a:t> </a:t>
            </a:r>
            <a:r>
              <a:rPr lang="en-US" sz="4200" dirty="0" err="1"/>
              <a:t>gestern</a:t>
            </a:r>
            <a:r>
              <a:rPr lang="en-US" sz="4200" dirty="0"/>
              <a:t> am MIT </a:t>
            </a:r>
            <a:r>
              <a:rPr lang="en-US" sz="4200" dirty="0" err="1"/>
              <a:t>angenommen</a:t>
            </a:r>
            <a:r>
              <a:rPr lang="en-US" sz="4200" dirty="0"/>
              <a:t>.  </a:t>
            </a:r>
          </a:p>
          <a:p>
            <a:pPr marL="0" indent="0">
              <a:buNone/>
            </a:pPr>
            <a:r>
              <a:rPr lang="en-US" sz="4200" dirty="0" smtClean="0"/>
              <a:t>B</a:t>
            </a:r>
            <a:r>
              <a:rPr lang="en-US" sz="4200" dirty="0"/>
              <a:t>:  Hans </a:t>
            </a:r>
            <a:r>
              <a:rPr lang="en-US" sz="4200" dirty="0" err="1"/>
              <a:t>wurde</a:t>
            </a:r>
            <a:r>
              <a:rPr lang="en-US" sz="4200" dirty="0"/>
              <a:t> am MIT </a:t>
            </a:r>
            <a:r>
              <a:rPr lang="en-US" sz="4200" dirty="0" err="1"/>
              <a:t>angenommen</a:t>
            </a:r>
            <a:r>
              <a:rPr lang="en-US" sz="4200" dirty="0"/>
              <a:t>. </a:t>
            </a:r>
            <a:endParaRPr lang="en-US" sz="4200" dirty="0" smtClean="0"/>
          </a:p>
          <a:p>
            <a:pPr marL="0" indent="0">
              <a:buNone/>
            </a:pPr>
            <a:endParaRPr lang="en-US" sz="4200" dirty="0" smtClean="0">
              <a:effectLst/>
            </a:endParaRPr>
          </a:p>
          <a:p>
            <a:pPr marL="0" indent="0">
              <a:buNone/>
            </a:pPr>
            <a:r>
              <a:rPr lang="en-US" sz="4200" dirty="0"/>
              <a:t>E3 </a:t>
            </a:r>
            <a:endParaRPr lang="en-US" sz="4200" dirty="0" smtClean="0"/>
          </a:p>
          <a:p>
            <a:pPr marL="0" indent="0">
              <a:buNone/>
            </a:pPr>
            <a:r>
              <a:rPr lang="en-US" sz="4200" dirty="0"/>
              <a:t>A:  </a:t>
            </a:r>
            <a:r>
              <a:rPr lang="en-US" sz="4200" dirty="0" err="1"/>
              <a:t>Es</a:t>
            </a:r>
            <a:r>
              <a:rPr lang="en-US" sz="4200" dirty="0"/>
              <a:t> </a:t>
            </a:r>
            <a:r>
              <a:rPr lang="en-US" sz="4200" dirty="0" err="1"/>
              <a:t>sind</a:t>
            </a:r>
            <a:r>
              <a:rPr lang="en-US" sz="4200" dirty="0"/>
              <a:t> 3 </a:t>
            </a:r>
            <a:r>
              <a:rPr lang="en-US" sz="4200" dirty="0" err="1"/>
              <a:t>Stifte</a:t>
            </a:r>
            <a:r>
              <a:rPr lang="en-US" sz="4200" dirty="0"/>
              <a:t> auf </a:t>
            </a:r>
            <a:r>
              <a:rPr lang="en-US" sz="4200" dirty="0" err="1"/>
              <a:t>dem</a:t>
            </a:r>
            <a:r>
              <a:rPr lang="en-US" sz="4200" dirty="0"/>
              <a:t> </a:t>
            </a:r>
            <a:r>
              <a:rPr lang="en-US" sz="4200" dirty="0" err="1" smtClean="0"/>
              <a:t>Tisch</a:t>
            </a:r>
            <a:r>
              <a:rPr lang="en-US" sz="4200" dirty="0" smtClean="0"/>
              <a:t>.</a:t>
            </a:r>
          </a:p>
          <a:p>
            <a:pPr marL="0" indent="0">
              <a:buNone/>
            </a:pPr>
            <a:r>
              <a:rPr lang="en-US" sz="4200" dirty="0" smtClean="0"/>
              <a:t>B</a:t>
            </a:r>
            <a:r>
              <a:rPr lang="en-US" sz="4200" dirty="0"/>
              <a:t>:  </a:t>
            </a:r>
            <a:r>
              <a:rPr lang="en-US" sz="4200" dirty="0" err="1"/>
              <a:t>Mehr</a:t>
            </a:r>
            <a:r>
              <a:rPr lang="en-US" sz="4200" dirty="0"/>
              <a:t> </a:t>
            </a:r>
            <a:r>
              <a:rPr lang="en-US" sz="4200" dirty="0" err="1"/>
              <a:t>als</a:t>
            </a:r>
            <a:r>
              <a:rPr lang="en-US" sz="4200" dirty="0"/>
              <a:t> </a:t>
            </a:r>
            <a:r>
              <a:rPr lang="en-US" sz="4200" dirty="0" err="1"/>
              <a:t>zwei</a:t>
            </a:r>
            <a:r>
              <a:rPr lang="en-US" sz="4200" dirty="0"/>
              <a:t> </a:t>
            </a:r>
            <a:r>
              <a:rPr lang="en-US" sz="4200" dirty="0" err="1"/>
              <a:t>Stifte</a:t>
            </a:r>
            <a:r>
              <a:rPr lang="en-US" sz="4200" dirty="0"/>
              <a:t> </a:t>
            </a:r>
            <a:r>
              <a:rPr lang="en-US" sz="4200" dirty="0" err="1"/>
              <a:t>sind</a:t>
            </a:r>
            <a:r>
              <a:rPr lang="en-US" sz="4200" dirty="0"/>
              <a:t> auf </a:t>
            </a:r>
            <a:r>
              <a:rPr lang="en-US" sz="4200" dirty="0" err="1"/>
              <a:t>dem</a:t>
            </a:r>
            <a:r>
              <a:rPr lang="en-US" sz="4200" dirty="0"/>
              <a:t> </a:t>
            </a:r>
            <a:r>
              <a:rPr lang="en-US" sz="4200" dirty="0" err="1"/>
              <a:t>Tisch</a:t>
            </a:r>
            <a:r>
              <a:rPr lang="en-US" sz="4200" dirty="0"/>
              <a:t>. </a:t>
            </a:r>
            <a:endParaRPr lang="en-US" sz="4200" dirty="0" smtClean="0"/>
          </a:p>
          <a:p>
            <a:pPr marL="0" indent="0">
              <a:buNone/>
            </a:pPr>
            <a:endParaRPr lang="en-US" sz="4200" dirty="0" smtClean="0">
              <a:effectLst/>
            </a:endParaRPr>
          </a:p>
          <a:p>
            <a:pPr marL="0" indent="0">
              <a:buNone/>
            </a:pPr>
            <a:r>
              <a:rPr lang="en-US" sz="4200" dirty="0"/>
              <a:t>E4 </a:t>
            </a:r>
            <a:endParaRPr lang="en-US" sz="4200" dirty="0" smtClean="0"/>
          </a:p>
          <a:p>
            <a:pPr marL="0" indent="0">
              <a:buNone/>
            </a:pPr>
            <a:r>
              <a:rPr lang="en-US" sz="4200" dirty="0"/>
              <a:t>A:  Maria </a:t>
            </a:r>
            <a:r>
              <a:rPr lang="en-US" sz="4200" dirty="0" err="1"/>
              <a:t>lud</a:t>
            </a:r>
            <a:r>
              <a:rPr lang="en-US" sz="4200" dirty="0"/>
              <a:t> Fred und Jack </a:t>
            </a:r>
            <a:r>
              <a:rPr lang="en-US" sz="4200" dirty="0" err="1"/>
              <a:t>ein</a:t>
            </a:r>
            <a:r>
              <a:rPr lang="en-US" sz="4200" dirty="0"/>
              <a:t>.  </a:t>
            </a:r>
            <a:r>
              <a:rPr lang="en-US" sz="4200" dirty="0" smtClean="0"/>
              <a:t>/ B</a:t>
            </a:r>
            <a:r>
              <a:rPr lang="en-US" sz="4200" dirty="0"/>
              <a:t>:  Maria </a:t>
            </a:r>
            <a:r>
              <a:rPr lang="en-US" sz="4200" dirty="0" err="1"/>
              <a:t>lud</a:t>
            </a:r>
            <a:r>
              <a:rPr lang="en-US" sz="4200" dirty="0"/>
              <a:t> Fred </a:t>
            </a:r>
            <a:r>
              <a:rPr lang="en-US" sz="4200" dirty="0" err="1"/>
              <a:t>ein</a:t>
            </a:r>
            <a:r>
              <a:rPr lang="en-US" sz="4200" dirty="0"/>
              <a:t>. </a:t>
            </a:r>
            <a:endParaRPr lang="en-US" sz="4200" dirty="0" smtClean="0">
              <a:effectLst/>
            </a:endParaRPr>
          </a:p>
          <a:p>
            <a:pPr marL="0" indent="0">
              <a:buNone/>
            </a:pPr>
            <a:endParaRPr lang="en-US" sz="4200" dirty="0" smtClean="0"/>
          </a:p>
          <a:p>
            <a:pPr marL="0" indent="0">
              <a:buNone/>
            </a:pPr>
            <a:r>
              <a:rPr lang="en-US" sz="4200" dirty="0" smtClean="0"/>
              <a:t>E5 </a:t>
            </a:r>
          </a:p>
          <a:p>
            <a:pPr marL="0" indent="0">
              <a:buNone/>
            </a:pPr>
            <a:r>
              <a:rPr lang="en-US" sz="4200" dirty="0"/>
              <a:t>A:  </a:t>
            </a:r>
            <a:r>
              <a:rPr lang="en-US" sz="4200" dirty="0" err="1"/>
              <a:t>Nur</a:t>
            </a:r>
            <a:r>
              <a:rPr lang="en-US" sz="4200" dirty="0"/>
              <a:t> Maria </a:t>
            </a:r>
            <a:r>
              <a:rPr lang="en-US" sz="4200" dirty="0" err="1"/>
              <a:t>raucht</a:t>
            </a:r>
            <a:r>
              <a:rPr lang="en-US" sz="4200" dirty="0"/>
              <a:t>.  </a:t>
            </a:r>
            <a:r>
              <a:rPr lang="en-US" sz="4200" dirty="0" smtClean="0"/>
              <a:t>/ B</a:t>
            </a:r>
            <a:r>
              <a:rPr lang="en-US" sz="4200" dirty="0"/>
              <a:t>:  </a:t>
            </a:r>
            <a:r>
              <a:rPr lang="en-US" sz="4200" dirty="0" err="1"/>
              <a:t>Niemand</a:t>
            </a:r>
            <a:r>
              <a:rPr lang="en-US" sz="4200" dirty="0"/>
              <a:t> </a:t>
            </a:r>
            <a:r>
              <a:rPr lang="en-US" sz="4200" dirty="0" err="1"/>
              <a:t>außer</a:t>
            </a:r>
            <a:r>
              <a:rPr lang="en-US" sz="4200" dirty="0"/>
              <a:t> Maria </a:t>
            </a:r>
            <a:r>
              <a:rPr lang="en-US" sz="4200" dirty="0" err="1"/>
              <a:t>raucht</a:t>
            </a:r>
            <a:r>
              <a:rPr lang="en-US" sz="4200" dirty="0"/>
              <a:t>. </a:t>
            </a:r>
            <a:endParaRPr lang="en-US" sz="4200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039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Implikaturen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I1</a:t>
            </a:r>
          </a:p>
          <a:p>
            <a:pPr marL="0" indent="0">
              <a:buNone/>
            </a:pPr>
            <a:r>
              <a:rPr lang="en-US" dirty="0" smtClean="0"/>
              <a:t>A</a:t>
            </a:r>
            <a:r>
              <a:rPr lang="en-US" dirty="0"/>
              <a:t>: </a:t>
            </a:r>
            <a:r>
              <a:rPr lang="en-US" dirty="0" err="1"/>
              <a:t>Einige</a:t>
            </a:r>
            <a:r>
              <a:rPr lang="en-US" dirty="0"/>
              <a:t> </a:t>
            </a:r>
            <a:r>
              <a:rPr lang="en-US" dirty="0" err="1"/>
              <a:t>Studenten</a:t>
            </a:r>
            <a:r>
              <a:rPr lang="en-US" dirty="0"/>
              <a:t> </a:t>
            </a:r>
            <a:r>
              <a:rPr lang="en-US" dirty="0" err="1" smtClean="0"/>
              <a:t>bestanden</a:t>
            </a:r>
            <a:r>
              <a:rPr lang="en-US" dirty="0" smtClean="0"/>
              <a:t>.  /  B</a:t>
            </a:r>
            <a:r>
              <a:rPr lang="en-US" dirty="0"/>
              <a:t>: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alle</a:t>
            </a:r>
            <a:r>
              <a:rPr lang="en-US" dirty="0"/>
              <a:t> </a:t>
            </a:r>
            <a:r>
              <a:rPr lang="en-US" dirty="0" err="1"/>
              <a:t>Studenten</a:t>
            </a:r>
            <a:r>
              <a:rPr lang="en-US" dirty="0"/>
              <a:t> </a:t>
            </a:r>
            <a:r>
              <a:rPr lang="en-US" dirty="0" err="1"/>
              <a:t>bestanden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I2</a:t>
            </a:r>
            <a:br>
              <a:rPr lang="en-US" dirty="0"/>
            </a:br>
            <a:r>
              <a:rPr lang="en-US" dirty="0"/>
              <a:t>A: Du </a:t>
            </a:r>
            <a:r>
              <a:rPr lang="en-US" dirty="0" err="1"/>
              <a:t>kannst</a:t>
            </a:r>
            <a:r>
              <a:rPr lang="en-US" dirty="0"/>
              <a:t> </a:t>
            </a:r>
            <a:r>
              <a:rPr lang="en-US" dirty="0" err="1"/>
              <a:t>Hähnchen</a:t>
            </a:r>
            <a:r>
              <a:rPr lang="en-US" dirty="0"/>
              <a:t> </a:t>
            </a:r>
            <a:r>
              <a:rPr lang="en-US" dirty="0" err="1"/>
              <a:t>oder</a:t>
            </a:r>
            <a:r>
              <a:rPr lang="en-US" dirty="0"/>
              <a:t> Rind </a:t>
            </a:r>
            <a:r>
              <a:rPr lang="en-US" dirty="0" err="1"/>
              <a:t>haben</a:t>
            </a:r>
            <a:r>
              <a:rPr lang="en-US" dirty="0" smtClean="0"/>
              <a:t>. / B</a:t>
            </a:r>
            <a:r>
              <a:rPr lang="en-US" dirty="0"/>
              <a:t>: Du </a:t>
            </a:r>
            <a:r>
              <a:rPr lang="en-US" dirty="0" err="1"/>
              <a:t>kannst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beides</a:t>
            </a:r>
            <a:r>
              <a:rPr lang="en-US" dirty="0"/>
              <a:t> </a:t>
            </a:r>
            <a:r>
              <a:rPr lang="en-US" dirty="0" err="1"/>
              <a:t>haben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I3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A: Maria </a:t>
            </a:r>
            <a:r>
              <a:rPr lang="en-US" dirty="0" err="1"/>
              <a:t>pflegte</a:t>
            </a:r>
            <a:r>
              <a:rPr lang="en-US" dirty="0"/>
              <a:t> </a:t>
            </a:r>
            <a:r>
              <a:rPr lang="en-US" dirty="0" err="1"/>
              <a:t>jeden</a:t>
            </a:r>
            <a:r>
              <a:rPr lang="en-US" dirty="0"/>
              <a:t> Tag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Meile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schwimmen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</a:t>
            </a:r>
            <a:r>
              <a:rPr lang="en-US" dirty="0"/>
              <a:t>: Maria </a:t>
            </a:r>
            <a:r>
              <a:rPr lang="en-US" dirty="0" err="1"/>
              <a:t>schwimmt</a:t>
            </a:r>
            <a:r>
              <a:rPr lang="en-US" dirty="0"/>
              <a:t> </a:t>
            </a:r>
            <a:r>
              <a:rPr lang="en-US" dirty="0" err="1"/>
              <a:t>keine</a:t>
            </a:r>
            <a:r>
              <a:rPr lang="en-US" dirty="0"/>
              <a:t> </a:t>
            </a:r>
            <a:r>
              <a:rPr lang="en-US" dirty="0" err="1"/>
              <a:t>Meile</a:t>
            </a:r>
            <a:r>
              <a:rPr lang="en-US" dirty="0"/>
              <a:t> </a:t>
            </a:r>
            <a:r>
              <a:rPr lang="en-US" dirty="0" err="1"/>
              <a:t>mehr</a:t>
            </a:r>
            <a:r>
              <a:rPr lang="en-US" dirty="0"/>
              <a:t> </a:t>
            </a:r>
            <a:r>
              <a:rPr lang="en-US" dirty="0" err="1"/>
              <a:t>jeden</a:t>
            </a:r>
            <a:r>
              <a:rPr lang="en-US" dirty="0"/>
              <a:t> Tag.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I4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A: </a:t>
            </a:r>
            <a:r>
              <a:rPr lang="en-US" dirty="0" err="1"/>
              <a:t>Wenn</a:t>
            </a:r>
            <a:r>
              <a:rPr lang="en-US" dirty="0"/>
              <a:t> Alice </a:t>
            </a:r>
            <a:r>
              <a:rPr lang="en-US" dirty="0" err="1"/>
              <a:t>ein</a:t>
            </a:r>
            <a:r>
              <a:rPr lang="en-US" dirty="0"/>
              <a:t> Stipendium </a:t>
            </a:r>
            <a:r>
              <a:rPr lang="en-US" dirty="0" err="1"/>
              <a:t>erlangt</a:t>
            </a:r>
            <a:r>
              <a:rPr lang="en-US" dirty="0"/>
              <a:t>, </a:t>
            </a:r>
            <a:r>
              <a:rPr lang="en-US" dirty="0" err="1"/>
              <a:t>kann</a:t>
            </a:r>
            <a:r>
              <a:rPr lang="en-US" dirty="0"/>
              <a:t> 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Arbeit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Ende</a:t>
            </a:r>
            <a:r>
              <a:rPr lang="en-US" dirty="0"/>
              <a:t> </a:t>
            </a:r>
            <a:r>
              <a:rPr lang="en-US" dirty="0" err="1"/>
              <a:t>schreiben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B: </a:t>
            </a:r>
            <a:r>
              <a:rPr lang="en-US" dirty="0" err="1"/>
              <a:t>Wenn</a:t>
            </a:r>
            <a:r>
              <a:rPr lang="en-US" dirty="0"/>
              <a:t> Alice </a:t>
            </a:r>
            <a:r>
              <a:rPr lang="en-US" dirty="0" err="1"/>
              <a:t>kein</a:t>
            </a:r>
            <a:r>
              <a:rPr lang="en-US" dirty="0"/>
              <a:t> Stipendium </a:t>
            </a:r>
            <a:r>
              <a:rPr lang="en-US" dirty="0" err="1"/>
              <a:t>erlangt</a:t>
            </a:r>
            <a:r>
              <a:rPr lang="en-US" dirty="0"/>
              <a:t>, </a:t>
            </a:r>
            <a:r>
              <a:rPr lang="en-US" dirty="0" err="1"/>
              <a:t>kann</a:t>
            </a:r>
            <a:r>
              <a:rPr lang="en-US" dirty="0"/>
              <a:t> 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Arbeit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Ende</a:t>
            </a:r>
            <a:r>
              <a:rPr lang="en-US" dirty="0"/>
              <a:t> </a:t>
            </a:r>
            <a:r>
              <a:rPr lang="en-US" dirty="0" err="1"/>
              <a:t>schreiben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A: Maria </a:t>
            </a:r>
            <a:r>
              <a:rPr lang="en-US" dirty="0" err="1"/>
              <a:t>glaubt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, </a:t>
            </a:r>
            <a:r>
              <a:rPr lang="en-US" dirty="0" err="1"/>
              <a:t>dass</a:t>
            </a:r>
            <a:r>
              <a:rPr lang="en-US" dirty="0"/>
              <a:t> Hans </a:t>
            </a:r>
            <a:r>
              <a:rPr lang="en-US" dirty="0" err="1"/>
              <a:t>kommt</a:t>
            </a:r>
            <a:r>
              <a:rPr lang="en-US" dirty="0"/>
              <a:t>. </a:t>
            </a:r>
            <a:r>
              <a:rPr lang="en-US" dirty="0" smtClean="0"/>
              <a:t>/ B</a:t>
            </a:r>
            <a:r>
              <a:rPr lang="en-US" dirty="0"/>
              <a:t>: Maria </a:t>
            </a:r>
            <a:r>
              <a:rPr lang="en-US" dirty="0" err="1"/>
              <a:t>glaubt</a:t>
            </a:r>
            <a:r>
              <a:rPr lang="en-US" dirty="0"/>
              <a:t>, </a:t>
            </a:r>
            <a:r>
              <a:rPr lang="en-US" dirty="0" err="1"/>
              <a:t>dass</a:t>
            </a:r>
            <a:r>
              <a:rPr lang="en-US" dirty="0"/>
              <a:t> Hans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kommt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50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Präsuppositionen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100" dirty="0"/>
              <a:t>P1</a:t>
            </a:r>
            <a:br>
              <a:rPr lang="en-US" sz="2100" dirty="0"/>
            </a:br>
            <a:r>
              <a:rPr lang="en-US" sz="2100" dirty="0"/>
              <a:t>A: </a:t>
            </a:r>
            <a:r>
              <a:rPr lang="en-US" sz="2100" dirty="0" err="1"/>
              <a:t>Alle</a:t>
            </a:r>
            <a:r>
              <a:rPr lang="en-US" sz="2100" dirty="0"/>
              <a:t> </a:t>
            </a:r>
            <a:r>
              <a:rPr lang="en-US" sz="2100" dirty="0" err="1"/>
              <a:t>Studenten</a:t>
            </a:r>
            <a:r>
              <a:rPr lang="en-US" sz="2100" dirty="0"/>
              <a:t> </a:t>
            </a:r>
            <a:r>
              <a:rPr lang="en-US" sz="2100" dirty="0" err="1" smtClean="0"/>
              <a:t>bestanden</a:t>
            </a:r>
            <a:r>
              <a:rPr lang="en-US" sz="2100" dirty="0" smtClean="0"/>
              <a:t>. / B</a:t>
            </a:r>
            <a:r>
              <a:rPr lang="en-US" sz="2100" dirty="0"/>
              <a:t>: </a:t>
            </a:r>
            <a:r>
              <a:rPr lang="en-US" sz="2100" dirty="0" err="1"/>
              <a:t>Es</a:t>
            </a:r>
            <a:r>
              <a:rPr lang="en-US" sz="2100" dirty="0"/>
              <a:t> </a:t>
            </a:r>
            <a:r>
              <a:rPr lang="en-US" sz="2100" dirty="0" err="1"/>
              <a:t>gibt</a:t>
            </a:r>
            <a:r>
              <a:rPr lang="en-US" sz="2100" dirty="0"/>
              <a:t> </a:t>
            </a:r>
            <a:r>
              <a:rPr lang="en-US" sz="2100" dirty="0" err="1"/>
              <a:t>mindestens</a:t>
            </a:r>
            <a:r>
              <a:rPr lang="en-US" sz="2100" dirty="0"/>
              <a:t> </a:t>
            </a:r>
            <a:r>
              <a:rPr lang="en-US" sz="2100" dirty="0" err="1"/>
              <a:t>zwei</a:t>
            </a:r>
            <a:r>
              <a:rPr lang="en-US" sz="2100" dirty="0"/>
              <a:t> </a:t>
            </a:r>
            <a:r>
              <a:rPr lang="en-US" sz="2100" dirty="0" err="1"/>
              <a:t>Studenten</a:t>
            </a:r>
            <a:r>
              <a:rPr lang="en-US" sz="2100" dirty="0"/>
              <a:t>. </a:t>
            </a:r>
            <a:endParaRPr lang="en-US" sz="2100" dirty="0" smtClean="0"/>
          </a:p>
          <a:p>
            <a:pPr marL="0" indent="0">
              <a:buNone/>
            </a:pPr>
            <a:endParaRPr lang="en-US" sz="2100" dirty="0" smtClean="0"/>
          </a:p>
          <a:p>
            <a:pPr marL="0" indent="0">
              <a:buNone/>
            </a:pPr>
            <a:r>
              <a:rPr lang="en-US" sz="2100" dirty="0" smtClean="0"/>
              <a:t>P2</a:t>
            </a:r>
            <a:r>
              <a:rPr lang="en-US" sz="2100" dirty="0"/>
              <a:t/>
            </a:r>
            <a:br>
              <a:rPr lang="en-US" sz="2100" dirty="0"/>
            </a:br>
            <a:r>
              <a:rPr lang="en-US" sz="2100" dirty="0"/>
              <a:t>A: Die </a:t>
            </a:r>
            <a:r>
              <a:rPr lang="en-US" sz="2100" dirty="0" err="1"/>
              <a:t>fliegende</a:t>
            </a:r>
            <a:r>
              <a:rPr lang="en-US" sz="2100" dirty="0"/>
              <a:t> </a:t>
            </a:r>
            <a:r>
              <a:rPr lang="en-US" sz="2100" dirty="0" err="1"/>
              <a:t>Untertasse</a:t>
            </a:r>
            <a:r>
              <a:rPr lang="en-US" sz="2100" dirty="0"/>
              <a:t> </a:t>
            </a:r>
            <a:r>
              <a:rPr lang="en-US" sz="2100" dirty="0" err="1"/>
              <a:t>kam</a:t>
            </a:r>
            <a:r>
              <a:rPr lang="en-US" sz="2100" dirty="0"/>
              <a:t> </a:t>
            </a:r>
            <a:r>
              <a:rPr lang="en-US" sz="2100" dirty="0" err="1"/>
              <a:t>wieder</a:t>
            </a:r>
            <a:r>
              <a:rPr lang="en-US" sz="2100" dirty="0"/>
              <a:t>.</a:t>
            </a:r>
            <a:br>
              <a:rPr lang="en-US" sz="2100" dirty="0"/>
            </a:br>
            <a:r>
              <a:rPr lang="en-US" sz="2100" dirty="0"/>
              <a:t>B: Die </a:t>
            </a:r>
            <a:r>
              <a:rPr lang="en-US" sz="2100" dirty="0" err="1"/>
              <a:t>fliegende</a:t>
            </a:r>
            <a:r>
              <a:rPr lang="en-US" sz="2100" dirty="0"/>
              <a:t> </a:t>
            </a:r>
            <a:r>
              <a:rPr lang="en-US" sz="2100" dirty="0" err="1"/>
              <a:t>Untertasse</a:t>
            </a:r>
            <a:r>
              <a:rPr lang="en-US" sz="2100" dirty="0"/>
              <a:t> </a:t>
            </a:r>
            <a:r>
              <a:rPr lang="en-US" sz="2100" dirty="0" err="1"/>
              <a:t>kam</a:t>
            </a:r>
            <a:r>
              <a:rPr lang="en-US" sz="2100" dirty="0"/>
              <a:t> </a:t>
            </a:r>
            <a:r>
              <a:rPr lang="en-US" sz="2100" dirty="0" err="1"/>
              <a:t>irgendwann</a:t>
            </a:r>
            <a:r>
              <a:rPr lang="en-US" sz="2100" dirty="0"/>
              <a:t> </a:t>
            </a:r>
            <a:r>
              <a:rPr lang="en-US" sz="2100" dirty="0" err="1"/>
              <a:t>schon</a:t>
            </a:r>
            <a:r>
              <a:rPr lang="en-US" sz="2100" dirty="0"/>
              <a:t> </a:t>
            </a:r>
            <a:r>
              <a:rPr lang="en-US" sz="2100" dirty="0" err="1"/>
              <a:t>einmal</a:t>
            </a:r>
            <a:r>
              <a:rPr lang="en-US" sz="2100" dirty="0"/>
              <a:t>. </a:t>
            </a:r>
            <a:endParaRPr lang="en-US" sz="2100" dirty="0" smtClean="0"/>
          </a:p>
          <a:p>
            <a:pPr marL="0" indent="0">
              <a:buNone/>
            </a:pPr>
            <a:endParaRPr lang="en-US" sz="2100" dirty="0" smtClean="0"/>
          </a:p>
          <a:p>
            <a:pPr marL="0" indent="0">
              <a:buNone/>
            </a:pPr>
            <a:r>
              <a:rPr lang="en-US" sz="2100" dirty="0" smtClean="0"/>
              <a:t>P3</a:t>
            </a:r>
            <a:r>
              <a:rPr lang="en-US" sz="2100" dirty="0"/>
              <a:t/>
            </a:r>
            <a:br>
              <a:rPr lang="en-US" sz="2100" dirty="0"/>
            </a:br>
            <a:r>
              <a:rPr lang="en-US" sz="2100" dirty="0"/>
              <a:t>A: Maria hat </a:t>
            </a:r>
            <a:r>
              <a:rPr lang="en-US" sz="2100" dirty="0" err="1"/>
              <a:t>letzte</a:t>
            </a:r>
            <a:r>
              <a:rPr lang="en-US" sz="2100" dirty="0"/>
              <a:t> </a:t>
            </a:r>
            <a:r>
              <a:rPr lang="en-US" sz="2100" dirty="0" err="1"/>
              <a:t>Woche</a:t>
            </a:r>
            <a:r>
              <a:rPr lang="en-US" sz="2100" dirty="0"/>
              <a:t> </a:t>
            </a:r>
            <a:r>
              <a:rPr lang="en-US" sz="2100" dirty="0" err="1"/>
              <a:t>aufgehört</a:t>
            </a:r>
            <a:r>
              <a:rPr lang="en-US" sz="2100" dirty="0"/>
              <a:t> </a:t>
            </a:r>
            <a:r>
              <a:rPr lang="en-US" sz="2100" dirty="0" err="1"/>
              <a:t>zu</a:t>
            </a:r>
            <a:r>
              <a:rPr lang="en-US" sz="2100" dirty="0"/>
              <a:t> </a:t>
            </a:r>
            <a:r>
              <a:rPr lang="en-US" sz="2100" dirty="0" err="1"/>
              <a:t>rauchen</a:t>
            </a:r>
            <a:r>
              <a:rPr lang="en-US" sz="2100" dirty="0"/>
              <a:t>. </a:t>
            </a:r>
            <a:endParaRPr lang="en-US" sz="2100" dirty="0" smtClean="0"/>
          </a:p>
          <a:p>
            <a:pPr marL="0" indent="0">
              <a:buNone/>
            </a:pPr>
            <a:r>
              <a:rPr lang="en-US" sz="2100" dirty="0" smtClean="0"/>
              <a:t>B</a:t>
            </a:r>
            <a:r>
              <a:rPr lang="en-US" sz="2100" dirty="0"/>
              <a:t>: </a:t>
            </a:r>
            <a:r>
              <a:rPr lang="en-US" sz="2100" dirty="0" err="1"/>
              <a:t>Vor</a:t>
            </a:r>
            <a:r>
              <a:rPr lang="en-US" sz="2100" dirty="0"/>
              <a:t> </a:t>
            </a:r>
            <a:r>
              <a:rPr lang="en-US" sz="2100" dirty="0" err="1"/>
              <a:t>letzter</a:t>
            </a:r>
            <a:r>
              <a:rPr lang="en-US" sz="2100" dirty="0"/>
              <a:t> </a:t>
            </a:r>
            <a:r>
              <a:rPr lang="en-US" sz="2100" dirty="0" err="1"/>
              <a:t>Woche</a:t>
            </a:r>
            <a:r>
              <a:rPr lang="en-US" sz="2100" dirty="0"/>
              <a:t> hat Maria </a:t>
            </a:r>
            <a:r>
              <a:rPr lang="en-US" sz="2100" dirty="0" err="1"/>
              <a:t>geraucht</a:t>
            </a:r>
            <a:r>
              <a:rPr lang="en-US" sz="2100" dirty="0"/>
              <a:t>. </a:t>
            </a:r>
            <a:endParaRPr lang="en-US" sz="2100" dirty="0" smtClean="0"/>
          </a:p>
          <a:p>
            <a:pPr marL="0" indent="0">
              <a:buNone/>
            </a:pPr>
            <a:endParaRPr lang="en-US" sz="2100" dirty="0" smtClean="0"/>
          </a:p>
          <a:p>
            <a:pPr marL="0" indent="0">
              <a:buNone/>
            </a:pPr>
            <a:r>
              <a:rPr lang="en-US" sz="2100" dirty="0" smtClean="0"/>
              <a:t>P4</a:t>
            </a:r>
            <a:r>
              <a:rPr lang="en-US" sz="2100" dirty="0"/>
              <a:t/>
            </a:r>
            <a:br>
              <a:rPr lang="en-US" sz="2100" dirty="0"/>
            </a:br>
            <a:r>
              <a:rPr lang="en-US" sz="2100" dirty="0"/>
              <a:t>A: Maria </a:t>
            </a:r>
            <a:r>
              <a:rPr lang="en-US" sz="2100" dirty="0" err="1"/>
              <a:t>bereut</a:t>
            </a:r>
            <a:r>
              <a:rPr lang="en-US" sz="2100" dirty="0"/>
              <a:t> </a:t>
            </a:r>
            <a:r>
              <a:rPr lang="en-US" sz="2100" dirty="0" err="1"/>
              <a:t>es</a:t>
            </a:r>
            <a:r>
              <a:rPr lang="en-US" sz="2100" dirty="0"/>
              <a:t> </a:t>
            </a:r>
            <a:r>
              <a:rPr lang="en-US" sz="2100" dirty="0" err="1"/>
              <a:t>ihren</a:t>
            </a:r>
            <a:r>
              <a:rPr lang="en-US" sz="2100" dirty="0"/>
              <a:t> </a:t>
            </a:r>
            <a:r>
              <a:rPr lang="en-US" sz="2100" dirty="0" err="1"/>
              <a:t>Doktor</a:t>
            </a:r>
            <a:r>
              <a:rPr lang="en-US" sz="2100" dirty="0"/>
              <a:t> in </a:t>
            </a:r>
            <a:r>
              <a:rPr lang="en-US" sz="2100" dirty="0" err="1"/>
              <a:t>Linguistik</a:t>
            </a:r>
            <a:r>
              <a:rPr lang="en-US" sz="2100" dirty="0"/>
              <a:t> </a:t>
            </a:r>
            <a:r>
              <a:rPr lang="en-US" sz="2100" dirty="0" err="1"/>
              <a:t>gemacht</a:t>
            </a:r>
            <a:r>
              <a:rPr lang="en-US" sz="2100" dirty="0"/>
              <a:t> </a:t>
            </a:r>
            <a:r>
              <a:rPr lang="en-US" sz="2100" dirty="0" err="1"/>
              <a:t>zu</a:t>
            </a:r>
            <a:r>
              <a:rPr lang="en-US" sz="2100" dirty="0"/>
              <a:t> </a:t>
            </a:r>
            <a:r>
              <a:rPr lang="en-US" sz="2100" dirty="0" err="1"/>
              <a:t>haben</a:t>
            </a:r>
            <a:r>
              <a:rPr lang="en-US" sz="2100" dirty="0"/>
              <a:t>. </a:t>
            </a:r>
            <a:endParaRPr lang="en-US" sz="2100" dirty="0" smtClean="0"/>
          </a:p>
          <a:p>
            <a:pPr marL="0" indent="0">
              <a:buNone/>
            </a:pPr>
            <a:r>
              <a:rPr lang="en-US" sz="2100" dirty="0" smtClean="0"/>
              <a:t>B</a:t>
            </a:r>
            <a:r>
              <a:rPr lang="en-US" sz="2100" dirty="0"/>
              <a:t>: Maria hat </a:t>
            </a:r>
            <a:r>
              <a:rPr lang="en-US" sz="2100" dirty="0" err="1"/>
              <a:t>einen</a:t>
            </a:r>
            <a:r>
              <a:rPr lang="en-US" sz="2100" dirty="0"/>
              <a:t> </a:t>
            </a:r>
            <a:r>
              <a:rPr lang="en-US" sz="2100" dirty="0" err="1"/>
              <a:t>Dokter</a:t>
            </a:r>
            <a:r>
              <a:rPr lang="en-US" sz="2100" dirty="0"/>
              <a:t> in </a:t>
            </a:r>
            <a:r>
              <a:rPr lang="en-US" sz="2100" dirty="0" err="1"/>
              <a:t>Linguistik</a:t>
            </a:r>
            <a:r>
              <a:rPr lang="en-US" sz="2100" dirty="0"/>
              <a:t>. </a:t>
            </a:r>
            <a:endParaRPr lang="en-US" sz="2100" dirty="0" smtClean="0"/>
          </a:p>
          <a:p>
            <a:pPr marL="0" indent="0">
              <a:buNone/>
            </a:pPr>
            <a:endParaRPr lang="en-US" sz="2100" dirty="0" smtClean="0"/>
          </a:p>
          <a:p>
            <a:pPr marL="0" indent="0">
              <a:buNone/>
            </a:pPr>
            <a:r>
              <a:rPr lang="en-US" sz="2100" dirty="0" smtClean="0"/>
              <a:t>P5</a:t>
            </a:r>
            <a:r>
              <a:rPr lang="en-US" sz="2100" dirty="0"/>
              <a:t/>
            </a:r>
            <a:br>
              <a:rPr lang="en-US" sz="2100" dirty="0"/>
            </a:br>
            <a:r>
              <a:rPr lang="en-US" sz="2100" dirty="0"/>
              <a:t>A: </a:t>
            </a:r>
            <a:r>
              <a:rPr lang="en-US" sz="2100" dirty="0" err="1"/>
              <a:t>Nur</a:t>
            </a:r>
            <a:r>
              <a:rPr lang="en-US" sz="2100" dirty="0"/>
              <a:t> Maria </a:t>
            </a:r>
            <a:r>
              <a:rPr lang="en-US" sz="2100" dirty="0" err="1"/>
              <a:t>raucht</a:t>
            </a:r>
            <a:r>
              <a:rPr lang="en-US" sz="2100" dirty="0"/>
              <a:t>. </a:t>
            </a:r>
            <a:r>
              <a:rPr lang="en-US" sz="2100" dirty="0" smtClean="0"/>
              <a:t>/  B</a:t>
            </a:r>
            <a:r>
              <a:rPr lang="en-US" sz="2100" dirty="0"/>
              <a:t>: Maria </a:t>
            </a:r>
            <a:r>
              <a:rPr lang="en-US" sz="2100" dirty="0" err="1"/>
              <a:t>raucht</a:t>
            </a:r>
            <a:r>
              <a:rPr lang="en-US" sz="2100" dirty="0"/>
              <a:t>. </a:t>
            </a:r>
            <a:endParaRPr lang="en-US" sz="21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31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Implication</a:t>
            </a:r>
            <a:r>
              <a:rPr lang="en-US" dirty="0" smtClean="0"/>
              <a:t>: Does A imply B?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Defeasibility</a:t>
            </a:r>
            <a:r>
              <a:rPr lang="en-US" dirty="0" smtClean="0"/>
              <a:t>: Does “A but not B” make sense?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Projection</a:t>
            </a:r>
            <a:r>
              <a:rPr lang="en-US" dirty="0" smtClean="0"/>
              <a:t> (over negation): Does “not A” imply B?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953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Behavior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8385204"/>
              </p:ext>
            </p:extLst>
          </p:nvPr>
        </p:nvGraphicFramePr>
        <p:xfrm>
          <a:off x="457200" y="2831919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9766"/>
                <a:gridCol w="1995776"/>
                <a:gridCol w="2007116"/>
                <a:gridCol w="174694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Implication?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Defeasibility?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Projection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Unrelated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  <a:r>
                        <a:rPr lang="en-US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baseline="0" dirty="0" smtClean="0"/>
                        <a:t>(?)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No </a:t>
                      </a:r>
                      <a:r>
                        <a:rPr lang="en-US" dirty="0" smtClean="0"/>
                        <a:t>(?)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Entailments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Yes 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Implicatures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Yes 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Presuppositions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Yes 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016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Q1: Does A imply B?</a:t>
            </a:r>
            <a:endParaRPr lang="en-US" dirty="0"/>
          </a:p>
        </p:txBody>
      </p:sp>
      <p:pic>
        <p:nvPicPr>
          <p:cNvPr id="4" name="Picture 3" descr="Screen Shot 2012-06-04 at 3.42.2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55" y="1891255"/>
            <a:ext cx="4000500" cy="1930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581447"/>
            <a:ext cx="1634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Unrelated pairs</a:t>
            </a:r>
            <a:endParaRPr lang="en-US" dirty="0"/>
          </a:p>
        </p:txBody>
      </p:sp>
      <p:pic>
        <p:nvPicPr>
          <p:cNvPr id="6" name="Picture 5" descr="E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213" y="1865855"/>
            <a:ext cx="3467100" cy="1955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476212" y="1521923"/>
            <a:ext cx="1300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Entailments</a:t>
            </a:r>
            <a:endParaRPr lang="en-US" dirty="0"/>
          </a:p>
        </p:txBody>
      </p:sp>
      <p:pic>
        <p:nvPicPr>
          <p:cNvPr id="8" name="Picture 7" descr="I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82" y="4049358"/>
            <a:ext cx="3429000" cy="1917700"/>
          </a:xfrm>
          <a:prstGeom prst="rect">
            <a:avLst/>
          </a:prstGeom>
        </p:spPr>
      </p:pic>
      <p:pic>
        <p:nvPicPr>
          <p:cNvPr id="9" name="Picture 8" descr="P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913" y="4024050"/>
            <a:ext cx="3454400" cy="19812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47055" y="600525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Implicatures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01723" y="600525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Presuppositions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908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Q2: Does “A but not B” make sense?</a:t>
            </a:r>
            <a:endParaRPr lang="en-US" dirty="0"/>
          </a:p>
        </p:txBody>
      </p:sp>
      <p:pic>
        <p:nvPicPr>
          <p:cNvPr id="4" name="Picture 3" descr="Screen Shot 2012-06-04 at 3.44.0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8565"/>
            <a:ext cx="3746500" cy="1943100"/>
          </a:xfrm>
          <a:prstGeom prst="rect">
            <a:avLst/>
          </a:prstGeom>
        </p:spPr>
      </p:pic>
      <p:pic>
        <p:nvPicPr>
          <p:cNvPr id="5" name="Picture 4" descr="E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218" y="1787325"/>
            <a:ext cx="3530600" cy="1879600"/>
          </a:xfrm>
          <a:prstGeom prst="rect">
            <a:avLst/>
          </a:prstGeom>
        </p:spPr>
      </p:pic>
      <p:pic>
        <p:nvPicPr>
          <p:cNvPr id="6" name="Picture 5" descr="I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136" y="4116130"/>
            <a:ext cx="3416300" cy="2019300"/>
          </a:xfrm>
          <a:prstGeom prst="rect">
            <a:avLst/>
          </a:prstGeom>
        </p:spPr>
      </p:pic>
      <p:pic>
        <p:nvPicPr>
          <p:cNvPr id="7" name="Picture 6" descr="P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0973" y="4101156"/>
            <a:ext cx="3530600" cy="1981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1581447"/>
            <a:ext cx="1634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Unrelated pairs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76212" y="1521923"/>
            <a:ext cx="1300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Entailments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7055" y="600525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Implicatures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01723" y="600525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Presuppositions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2734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57</TotalTime>
  <Words>404</Words>
  <Application>Microsoft Macintosh PowerPoint</Application>
  <PresentationFormat>On-screen Show (4:3)</PresentationFormat>
  <Paragraphs>174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Clarity</vt:lpstr>
      <vt:lpstr>Questionnaire Results</vt:lpstr>
      <vt:lpstr>Unzusammenhängende Paare </vt:lpstr>
      <vt:lpstr>Konsequenzen </vt:lpstr>
      <vt:lpstr>Implikaturen </vt:lpstr>
      <vt:lpstr>Präsuppositionen </vt:lpstr>
      <vt:lpstr>3 Questions</vt:lpstr>
      <vt:lpstr>Expected Behavior</vt:lpstr>
      <vt:lpstr>Q1: Does A imply B?</vt:lpstr>
      <vt:lpstr>Q2: Does “A but not B” make sense?</vt:lpstr>
      <vt:lpstr>Q3: Does “not A” imply B?</vt:lpstr>
      <vt:lpstr>Expected Behavior vs. % “Ja”</vt:lpstr>
      <vt:lpstr>Expected Behavior</vt:lpstr>
      <vt:lpstr>Q1: Does A imply B?</vt:lpstr>
      <vt:lpstr>Q2: Does “A but not B” make sense?</vt:lpstr>
      <vt:lpstr>Q3: Does “not A” imply B?</vt:lpstr>
      <vt:lpstr>Percent “Ja” for reversed pairs</vt:lpstr>
    </vt:vector>
  </TitlesOfParts>
  <Company>Heinrich Heine Universität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Questionnaire Results</dc:title>
  <dc:creator>Elizabeth Coppock</dc:creator>
  <cp:lastModifiedBy>Elizabeth Coppock</cp:lastModifiedBy>
  <cp:revision>7</cp:revision>
  <dcterms:created xsi:type="dcterms:W3CDTF">2012-06-04T13:40:43Z</dcterms:created>
  <dcterms:modified xsi:type="dcterms:W3CDTF">2012-06-04T14:38:05Z</dcterms:modified>
</cp:coreProperties>
</file>