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6" r:id="rId15"/>
    <p:sldId id="276" r:id="rId16"/>
    <p:sldId id="282" r:id="rId17"/>
    <p:sldId id="277" r:id="rId18"/>
    <p:sldId id="294" r:id="rId19"/>
    <p:sldId id="283" r:id="rId20"/>
    <p:sldId id="261" r:id="rId21"/>
    <p:sldId id="257" r:id="rId22"/>
    <p:sldId id="278" r:id="rId23"/>
    <p:sldId id="279" r:id="rId24"/>
    <p:sldId id="280" r:id="rId25"/>
    <p:sldId id="284" r:id="rId26"/>
    <p:sldId id="285" r:id="rId27"/>
    <p:sldId id="295" r:id="rId28"/>
    <p:sldId id="288" r:id="rId29"/>
    <p:sldId id="289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A21E34B-DD96-1745-922D-E9818216ACB8}" type="datetimeFigureOut">
              <a:rPr lang="en-US" smtClean="0"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A93E780C-1BDF-B249-8BFF-D3F1A17850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Kaplan’s Theory of </a:t>
            </a:r>
            <a:r>
              <a:rPr lang="en-US" dirty="0" err="1" smtClean="0"/>
              <a:t>I</a:t>
            </a:r>
            <a:r>
              <a:rPr lang="en-US" dirty="0" err="1" smtClean="0"/>
              <a:t>ndexicals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 to Pragmatics</a:t>
            </a:r>
          </a:p>
          <a:p>
            <a:r>
              <a:rPr lang="en-US" dirty="0" smtClean="0"/>
              <a:t>Elizabeth </a:t>
            </a:r>
            <a:r>
              <a:rPr lang="en-US" dirty="0" err="1" smtClean="0"/>
              <a:t>Coppock</a:t>
            </a:r>
            <a:endParaRPr lang="en-US" dirty="0" smtClean="0"/>
          </a:p>
          <a:p>
            <a:r>
              <a:rPr lang="en-US" dirty="0" smtClean="0"/>
              <a:t>Fall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4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193342" y="3993471"/>
            <a:ext cx="2333827" cy="99416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107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Barack Obama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5238174" y="77528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059533" y="3195625"/>
            <a:ext cx="71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144964" y="6315854"/>
            <a:ext cx="85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1001738" y="1918836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1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67094" y="3993470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2904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Barack Obama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I</a:t>
            </a:r>
            <a:r>
              <a:rPr lang="en-US" dirty="0" smtClean="0"/>
              <a:t> am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222713" y="1886567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373914" y="775285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77798" y="6329509"/>
            <a:ext cx="92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61041" y="3187314"/>
            <a:ext cx="81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4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193342" y="3993471"/>
            <a:ext cx="2333827" cy="99416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2904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Barack Obama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I </a:t>
            </a:r>
            <a:r>
              <a:rPr lang="en-US" dirty="0" smtClean="0"/>
              <a:t>am a Democrat”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988083" y="1906158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952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196083" y="3263900"/>
            <a:ext cx="901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144964" y="6315854"/>
            <a:ext cx="85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5199404" y="76382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“Barack Obama” designates the same individual in every possible world; it is directly referential.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“The president” can designate different individuals in different possible worlds.   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When Barack Obama says “I”, he means “Barack Obama”. “I” is directly referential too.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(Complication)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are so-called </a:t>
            </a:r>
            <a:r>
              <a:rPr lang="en-US" i="1" dirty="0" smtClean="0"/>
              <a:t>descriptive </a:t>
            </a:r>
            <a:r>
              <a:rPr lang="en-US" dirty="0" smtClean="0"/>
              <a:t>uses of </a:t>
            </a:r>
            <a:r>
              <a:rPr lang="en-US" dirty="0" err="1" smtClean="0"/>
              <a:t>indexicals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Says a prisoner on death row (</a:t>
            </a:r>
            <a:r>
              <a:rPr lang="en-US" dirty="0" err="1" smtClean="0"/>
              <a:t>Nunberg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i="1" dirty="0" smtClean="0"/>
              <a:t>	I am traditionally allowed a last meal.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[“I” – a person on death row.]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But </a:t>
            </a:r>
            <a:r>
              <a:rPr lang="en-US" dirty="0" err="1" smtClean="0"/>
              <a:t>nevermind</a:t>
            </a:r>
            <a:r>
              <a:rPr lang="en-US" dirty="0" smtClean="0"/>
              <a:t> that.  Ignore this slide.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Directly referential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An expression is </a:t>
            </a:r>
            <a:r>
              <a:rPr lang="en-US" i="1" dirty="0" smtClean="0"/>
              <a:t>directly referential</a:t>
            </a:r>
            <a:r>
              <a:rPr lang="en-US" dirty="0" smtClean="0"/>
              <a:t> if its referent, once determined, is taken as fixed for all possible circumstances.</a:t>
            </a:r>
          </a:p>
          <a:p>
            <a:pPr>
              <a:buNone/>
            </a:pPr>
            <a:r>
              <a:rPr lang="en-US" dirty="0" smtClean="0"/>
              <a:t>	Kaplan continues: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This does not mean it could not have been used to designate a different object; in a different </a:t>
            </a:r>
            <a:r>
              <a:rPr lang="en-US" i="1" u="sng" dirty="0" smtClean="0"/>
              <a:t>context</a:t>
            </a:r>
            <a:r>
              <a:rPr lang="en-US" i="1" dirty="0" smtClean="0"/>
              <a:t>, it might have.  But regardless of the </a:t>
            </a:r>
            <a:r>
              <a:rPr lang="en-US" i="1" u="sng" dirty="0" smtClean="0"/>
              <a:t>circumstance of evaluation</a:t>
            </a:r>
            <a:r>
              <a:rPr lang="en-US" i="1" dirty="0" smtClean="0"/>
              <a:t>, it picks out the same object.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vs. Circumstance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Context of utterance: </a:t>
            </a:r>
            <a:r>
              <a:rPr lang="en-US" dirty="0" smtClean="0"/>
              <a:t>Who is speaking to whom, where, when, what they’re gesturing to, etc.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Circumstance of evaluation: </a:t>
            </a:r>
            <a:r>
              <a:rPr lang="en-US" dirty="0" smtClean="0"/>
              <a:t>A possible world at which the truth of the utterance might be evaluated.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046121" y="1275462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44739" y="457308"/>
            <a:ext cx="2239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“I am a Democrat”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5238174" y="77528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800582" y="4293734"/>
            <a:ext cx="277792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Context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Speaker=Obama: true</a:t>
            </a:r>
          </a:p>
          <a:p>
            <a:endParaRPr lang="en-US" dirty="0" smtClean="0"/>
          </a:p>
          <a:p>
            <a:r>
              <a:rPr lang="en-US" dirty="0" smtClean="0"/>
              <a:t>Speaker=McCain: false</a:t>
            </a:r>
          </a:p>
          <a:p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2188887" y="1896286"/>
            <a:ext cx="1181698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969726" y="3231185"/>
            <a:ext cx="277792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Context:</a:t>
            </a:r>
          </a:p>
          <a:p>
            <a:endParaRPr lang="en-US" dirty="0"/>
          </a:p>
          <a:p>
            <a:r>
              <a:rPr lang="en-US" dirty="0" smtClean="0"/>
              <a:t>Speaker=Obama: true</a:t>
            </a:r>
          </a:p>
          <a:p>
            <a:endParaRPr lang="en-US" dirty="0" smtClean="0"/>
          </a:p>
          <a:p>
            <a:r>
              <a:rPr lang="en-US" dirty="0" smtClean="0"/>
              <a:t>Speaker=McCain: true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Reference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word “I”, uttered by Barack Obama (or whoever), picks out the same individual in every possible world.</a:t>
            </a:r>
          </a:p>
          <a:p>
            <a:r>
              <a:rPr lang="en-US" dirty="0" smtClean="0"/>
              <a:t>You don’t have to look to see what properties the object has in the world in order to decide what it refers to. </a:t>
            </a:r>
          </a:p>
          <a:p>
            <a:pPr lvl="1"/>
            <a:r>
              <a:rPr lang="en-US" dirty="0" smtClean="0"/>
              <a:t>Unlike definite descriptions, whose referent depends on who is the president.</a:t>
            </a:r>
          </a:p>
          <a:p>
            <a:r>
              <a:rPr lang="en-US" dirty="0" smtClean="0"/>
              <a:t>The only thing that can affect what “I” refers to is </a:t>
            </a:r>
            <a:r>
              <a:rPr lang="en-US" i="1" dirty="0" smtClean="0"/>
              <a:t>who the speaker 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 err="1" smtClean="0"/>
              <a:t>Indexicals</a:t>
            </a:r>
            <a:r>
              <a:rPr lang="en-US" sz="3700" dirty="0" smtClean="0"/>
              <a:t> and Descriptive Content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4532"/>
            <a:ext cx="8042276" cy="4324226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Descriptions like “the president” and “a president” do have descriptive content: they describe the discourse referent as a president.</a:t>
            </a:r>
          </a:p>
          <a:p>
            <a:r>
              <a:rPr lang="en-US" dirty="0" smtClean="0"/>
              <a:t>Proper names have no descriptive content</a:t>
            </a:r>
            <a:r>
              <a:rPr lang="en-US" dirty="0" smtClean="0"/>
              <a:t>.  (What’s in a name?...)</a:t>
            </a:r>
          </a:p>
          <a:p>
            <a:r>
              <a:rPr lang="en-US" dirty="0" smtClean="0"/>
              <a:t>Do </a:t>
            </a:r>
            <a:r>
              <a:rPr lang="en-US" dirty="0" err="1" smtClean="0"/>
              <a:t>indexicals</a:t>
            </a:r>
            <a:r>
              <a:rPr lang="en-US" dirty="0" smtClean="0"/>
              <a:t> have descriptive content?</a:t>
            </a:r>
          </a:p>
          <a:p>
            <a:pPr lvl="1"/>
            <a:r>
              <a:rPr lang="en-US" dirty="0" smtClean="0"/>
              <a:t>Sure.  “I” describes the referent as being the speaker.</a:t>
            </a:r>
          </a:p>
          <a:p>
            <a:pPr lvl="1"/>
            <a:r>
              <a:rPr lang="en-US" dirty="0" smtClean="0"/>
              <a:t>But “the descriptive meaning of a directly referential term is no part of the propositional content” (</a:t>
            </a:r>
            <a:r>
              <a:rPr lang="en-US" dirty="0" err="1" smtClean="0"/>
              <a:t>p</a:t>
            </a:r>
            <a:r>
              <a:rPr lang="en-US" dirty="0" smtClean="0"/>
              <a:t>. 497)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Indexicals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	Indexical</a:t>
            </a:r>
            <a:r>
              <a:rPr lang="en-US" dirty="0" smtClean="0"/>
              <a:t>: A word whose referent is dependent on the context of use, which provides a rule which determines the referent in terms of certain aspects of the context.  (Kaplan 1977, </a:t>
            </a:r>
            <a:r>
              <a:rPr lang="en-US" i="1" dirty="0" smtClean="0"/>
              <a:t>Demonstratives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dirty="0" smtClean="0"/>
              <a:t>. 490)</a:t>
            </a:r>
          </a:p>
          <a:p>
            <a:pPr>
              <a:buNone/>
            </a:pPr>
            <a:r>
              <a:rPr lang="en-US" i="1" dirty="0" smtClean="0"/>
              <a:t>	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Examples: </a:t>
            </a:r>
            <a:r>
              <a:rPr lang="en-US" i="1" dirty="0" smtClean="0"/>
              <a:t>I, my, you, that, this, here, now, tomorrow, yesterday, actual, present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vs. Character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Character:</a:t>
            </a:r>
            <a:r>
              <a:rPr lang="en-US" dirty="0" smtClean="0"/>
              <a:t>  The aspect of meaning that two utterances of the same sentence share across different contexts of utterance.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Content</a:t>
            </a:r>
            <a:r>
              <a:rPr lang="en-US" dirty="0" smtClean="0"/>
              <a:t>: The proposition expressed by an utterance, with the referents of all of the </a:t>
            </a:r>
            <a:r>
              <a:rPr lang="en-US" dirty="0" err="1" smtClean="0"/>
              <a:t>indexicals</a:t>
            </a:r>
            <a:r>
              <a:rPr lang="en-US" dirty="0" smtClean="0"/>
              <a:t> resolved.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94812"/>
          </a:xfrm>
        </p:spPr>
        <p:txBody>
          <a:bodyPr/>
          <a:lstStyle/>
          <a:p>
            <a:r>
              <a:rPr lang="en-US" dirty="0" smtClean="0"/>
              <a:t>Same or different meaning?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turned 30 yesterday.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itle 5"/>
          <p:cNvSpPr txBox="1">
            <a:spLocks/>
          </p:cNvSpPr>
          <p:nvPr/>
        </p:nvSpPr>
        <p:spPr>
          <a:xfrm>
            <a:off x="549275" y="107576"/>
            <a:ext cx="8042276" cy="10948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Same or different meaning?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12097"/>
          </a:xfrm>
        </p:spPr>
        <p:txBody>
          <a:bodyPr/>
          <a:lstStyle/>
          <a:p>
            <a:r>
              <a:rPr lang="en-US" sz="3600" dirty="0" smtClean="0"/>
              <a:t>Same </a:t>
            </a:r>
            <a:r>
              <a:rPr lang="en-US" sz="3600" b="1" dirty="0" smtClean="0"/>
              <a:t>character</a:t>
            </a:r>
            <a:r>
              <a:rPr lang="en-US" sz="3600" dirty="0" smtClean="0"/>
              <a:t>, different </a:t>
            </a:r>
            <a:r>
              <a:rPr lang="en-US" sz="3600" b="1" dirty="0" smtClean="0"/>
              <a:t>content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turned 30 yesterday.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itle 5"/>
          <p:cNvSpPr txBox="1">
            <a:spLocks/>
          </p:cNvSpPr>
          <p:nvPr/>
        </p:nvSpPr>
        <p:spPr>
          <a:xfrm>
            <a:off x="549275" y="107576"/>
            <a:ext cx="8042276" cy="10120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Same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different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character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Indexicals</a:t>
            </a:r>
            <a:r>
              <a:rPr lang="en-US" sz="3600" dirty="0" smtClean="0"/>
              <a:t> and Descriptive Content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“</a:t>
            </a:r>
            <a:r>
              <a:rPr lang="en-US" dirty="0" err="1" smtClean="0"/>
              <a:t>Indexicals</a:t>
            </a:r>
            <a:r>
              <a:rPr lang="en-US" dirty="0" smtClean="0"/>
              <a:t> have descriptive meaning, but this meaning is relevant only to determining a referent in a context of use and not to determining a relevant individual in a circumstance of evaluation.”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I.e., the descriptive meaning is part of the</a:t>
            </a:r>
            <a:r>
              <a:rPr lang="en-US" i="1" dirty="0" smtClean="0"/>
              <a:t> character</a:t>
            </a:r>
            <a:r>
              <a:rPr lang="en-US" dirty="0" smtClean="0"/>
              <a:t>, but not the </a:t>
            </a:r>
            <a:r>
              <a:rPr lang="en-US" i="1" dirty="0" smtClean="0"/>
              <a:t>content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Imagine if it were otherwise!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13856"/>
            <a:ext cx="8042276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Suppose “I do not exist” is true in a circumstance of evaluation if and only if the speaker (assuming there is one) of the circumstance does not exist in the circumstance.  Nonsense!  If that were the correct analysis, what I said </a:t>
            </a:r>
            <a:r>
              <a:rPr lang="en-US" i="1" dirty="0" smtClean="0"/>
              <a:t>could not</a:t>
            </a:r>
            <a:r>
              <a:rPr lang="en-US" dirty="0" smtClean="0"/>
              <a:t> be true.  From which it follows that: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It is impossible that I do not exist.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Something that is </a:t>
            </a:r>
            <a:r>
              <a:rPr lang="en-US" b="1" dirty="0" smtClean="0"/>
              <a:t>possible </a:t>
            </a:r>
            <a:r>
              <a:rPr lang="en-US" dirty="0" smtClean="0"/>
              <a:t>is true in at least one possible world.</a:t>
            </a:r>
          </a:p>
          <a:p>
            <a:r>
              <a:rPr lang="en-US" dirty="0" smtClean="0"/>
              <a:t>Something that is </a:t>
            </a:r>
            <a:r>
              <a:rPr lang="en-US" b="1" dirty="0" smtClean="0"/>
              <a:t>impossible </a:t>
            </a:r>
            <a:r>
              <a:rPr lang="en-US" dirty="0" smtClean="0"/>
              <a:t>is false at every possible world.</a:t>
            </a:r>
          </a:p>
          <a:p>
            <a:r>
              <a:rPr lang="en-US" dirty="0" smtClean="0"/>
              <a:t>Something that is </a:t>
            </a:r>
            <a:r>
              <a:rPr lang="en-US" b="1" dirty="0" smtClean="0"/>
              <a:t>necessary</a:t>
            </a:r>
            <a:r>
              <a:rPr lang="en-US" dirty="0" smtClean="0"/>
              <a:t> is true at every possible world.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91406" y="3841880"/>
            <a:ext cx="2777924" cy="24739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555" y="5339344"/>
            <a:ext cx="520700" cy="635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7150" y="5311514"/>
            <a:ext cx="609600" cy="609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1750" y="4159380"/>
            <a:ext cx="635000" cy="63500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19" name="Rounded Rectangle 18"/>
          <p:cNvSpPr/>
          <p:nvPr/>
        </p:nvSpPr>
        <p:spPr>
          <a:xfrm>
            <a:off x="4996750" y="624019"/>
            <a:ext cx="2777924" cy="24739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4599" y="941519"/>
            <a:ext cx="635000" cy="635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899" y="2121483"/>
            <a:ext cx="520700" cy="6350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7094" y="941519"/>
            <a:ext cx="635000" cy="6350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8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7</a:t>
            </a:r>
            <a:endParaRPr lang="en-US" dirty="0"/>
          </a:p>
        </p:txBody>
      </p:sp>
      <p:sp>
        <p:nvSpPr>
          <p:cNvPr id="39" name="Oval Callout 38"/>
          <p:cNvSpPr/>
          <p:nvPr/>
        </p:nvSpPr>
        <p:spPr>
          <a:xfrm>
            <a:off x="2677338" y="1978921"/>
            <a:ext cx="532561" cy="21002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Callout 39"/>
          <p:cNvSpPr/>
          <p:nvPr/>
        </p:nvSpPr>
        <p:spPr>
          <a:xfrm flipH="1">
            <a:off x="4164899" y="3949351"/>
            <a:ext cx="540714" cy="21002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Callout 40"/>
          <p:cNvSpPr/>
          <p:nvPr/>
        </p:nvSpPr>
        <p:spPr>
          <a:xfrm>
            <a:off x="7017284" y="1978921"/>
            <a:ext cx="464630" cy="105015"/>
          </a:xfrm>
          <a:prstGeom prst="wedgeEllipseCallout">
            <a:avLst>
              <a:gd name="adj1" fmla="val -17894"/>
              <a:gd name="adj2" fmla="val 15351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 am here now”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Kaplan calls this a </a:t>
            </a:r>
            <a:r>
              <a:rPr lang="en-US" b="1" dirty="0" smtClean="0"/>
              <a:t>logical truth</a:t>
            </a:r>
            <a:r>
              <a:rPr lang="en-US" dirty="0" smtClean="0"/>
              <a:t> meaning that whenever it is uttered, it is true.</a:t>
            </a:r>
          </a:p>
          <a:p>
            <a:r>
              <a:rPr lang="en-US" dirty="0" smtClean="0"/>
              <a:t>But it is never a </a:t>
            </a:r>
            <a:r>
              <a:rPr lang="en-US" b="1" dirty="0" smtClean="0"/>
              <a:t>necessary truth</a:t>
            </a:r>
            <a:r>
              <a:rPr lang="en-US" dirty="0" smtClean="0"/>
              <a:t> because the circumstances could be otherwise.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Demonstrative: </a:t>
            </a:r>
            <a:r>
              <a:rPr lang="en-US" dirty="0" smtClean="0"/>
              <a:t>An indexical that requires an associated demonstration.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Examples: </a:t>
            </a:r>
            <a:r>
              <a:rPr lang="en-US" i="1" dirty="0" smtClean="0"/>
              <a:t>this, that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Cf. Fillmore’s </a:t>
            </a:r>
            <a:r>
              <a:rPr lang="en-US" i="1" dirty="0" smtClean="0"/>
              <a:t>gestural </a:t>
            </a:r>
            <a:r>
              <a:rPr lang="en-US" dirty="0" smtClean="0"/>
              <a:t>uses of deictic terms.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669" y="215438"/>
            <a:ext cx="6096000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Indexical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Pure indexical</a:t>
            </a:r>
            <a:r>
              <a:rPr lang="en-US" dirty="0" smtClean="0"/>
              <a:t>: An indexical for which no demonstration is required.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Example: </a:t>
            </a:r>
            <a:r>
              <a:rPr lang="en-US" i="1" dirty="0" smtClean="0"/>
              <a:t>I, now, here, tomorrow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(Although </a:t>
            </a:r>
            <a:r>
              <a:rPr lang="en-US" i="1" dirty="0" smtClean="0"/>
              <a:t>here </a:t>
            </a:r>
            <a:r>
              <a:rPr lang="en-US" dirty="0" smtClean="0"/>
              <a:t>has a demonstrative use:</a:t>
            </a:r>
          </a:p>
          <a:p>
            <a:pPr>
              <a:buNone/>
            </a:pPr>
            <a:r>
              <a:rPr lang="en-US" dirty="0" smtClean="0"/>
              <a:t>	“In two weeks, I will be here [pointing]”)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obvious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referent of a pure indexical depends on the context, and the referent of a demonstrative depends on the associated demonstration.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Indexicals</a:t>
            </a:r>
            <a:r>
              <a:rPr lang="en-US" dirty="0" smtClean="0"/>
              <a:t>, pure and demonstrative alike, are </a:t>
            </a:r>
            <a:r>
              <a:rPr lang="en-US" i="1" dirty="0" smtClean="0"/>
              <a:t>directly referential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Directly referential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An expression is </a:t>
            </a:r>
            <a:r>
              <a:rPr lang="en-US" i="1" dirty="0" smtClean="0"/>
              <a:t>directly referential</a:t>
            </a:r>
            <a:r>
              <a:rPr lang="en-US" dirty="0" smtClean="0"/>
              <a:t> if its referent, once determined, is taken as fixed for all possible circumstances.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(Like </a:t>
            </a:r>
            <a:r>
              <a:rPr lang="en-US" dirty="0" err="1" smtClean="0"/>
              <a:t>Kripke’s</a:t>
            </a:r>
            <a:r>
              <a:rPr lang="en-US" dirty="0" smtClean="0"/>
              <a:t> </a:t>
            </a:r>
            <a:r>
              <a:rPr lang="en-US" i="1" dirty="0" smtClean="0"/>
              <a:t>rigid designators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Proper names (</a:t>
            </a:r>
            <a:r>
              <a:rPr lang="en-US" i="1" dirty="0" smtClean="0"/>
              <a:t>John</a:t>
            </a:r>
            <a:r>
              <a:rPr lang="en-US" dirty="0" smtClean="0"/>
              <a:t>) are directly referential 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Definite descriptions (</a:t>
            </a:r>
            <a:r>
              <a:rPr lang="en-US" i="1" dirty="0" smtClean="0"/>
              <a:t>the man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are not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1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67094" y="3993470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548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 (in the US):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The president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222713" y="1886567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373914" y="775285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77798" y="6315854"/>
            <a:ext cx="6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61041" y="3187314"/>
            <a:ext cx="81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13" name="Rounded Rectangle 12"/>
          <p:cNvSpPr/>
          <p:nvPr/>
        </p:nvSpPr>
        <p:spPr>
          <a:xfrm>
            <a:off x="800582" y="1766436"/>
            <a:ext cx="2777924" cy="24739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431" y="2083936"/>
            <a:ext cx="635000" cy="635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731" y="3263900"/>
            <a:ext cx="520700" cy="635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326" y="3236070"/>
            <a:ext cx="609600" cy="6096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926" y="2083936"/>
            <a:ext cx="635000" cy="635000"/>
          </a:xfrm>
          <a:prstGeom prst="rect">
            <a:avLst/>
          </a:prstGeom>
        </p:spPr>
      </p:pic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4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193342" y="3993471"/>
            <a:ext cx="2333827" cy="99416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01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The president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946397" y="1886567"/>
            <a:ext cx="2491012" cy="1035507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5238174" y="77528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964257" y="3263900"/>
            <a:ext cx="81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144964" y="6315854"/>
            <a:ext cx="85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1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67094" y="3993470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107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Barack Obama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222713" y="1886567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373914" y="775285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77798" y="6329509"/>
            <a:ext cx="6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61041" y="3187314"/>
            <a:ext cx="81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942</TotalTime>
  <Words>1185</Words>
  <Application>Microsoft Macintosh PowerPoint</Application>
  <PresentationFormat>On-screen Show (4:3)</PresentationFormat>
  <Paragraphs>173</Paragraphs>
  <Slides>30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Breeze</vt:lpstr>
      <vt:lpstr>Kaplan’s Theory of Indexicals</vt:lpstr>
      <vt:lpstr>Indexicals</vt:lpstr>
      <vt:lpstr>Demonstratives</vt:lpstr>
      <vt:lpstr>Pure Indexical</vt:lpstr>
      <vt:lpstr>Two obvious principles</vt:lpstr>
      <vt:lpstr>Directly referential</vt:lpstr>
      <vt:lpstr>Slide 7</vt:lpstr>
      <vt:lpstr>Slide 8</vt:lpstr>
      <vt:lpstr>Slide 9</vt:lpstr>
      <vt:lpstr>Slide 10</vt:lpstr>
      <vt:lpstr>Slide 11</vt:lpstr>
      <vt:lpstr>Slide 12</vt:lpstr>
      <vt:lpstr>Conclusion</vt:lpstr>
      <vt:lpstr>(Complication)</vt:lpstr>
      <vt:lpstr>Recall: Directly referential</vt:lpstr>
      <vt:lpstr>Context vs. Circumstance</vt:lpstr>
      <vt:lpstr>Slide 17</vt:lpstr>
      <vt:lpstr>Direct Reference</vt:lpstr>
      <vt:lpstr>Indexicals and Descriptive Content</vt:lpstr>
      <vt:lpstr>Content vs. Character</vt:lpstr>
      <vt:lpstr>Same or different meaning?</vt:lpstr>
      <vt:lpstr>Slide 22</vt:lpstr>
      <vt:lpstr>Same character, different content</vt:lpstr>
      <vt:lpstr>Slide 24</vt:lpstr>
      <vt:lpstr>Indexicals and Descriptive Content</vt:lpstr>
      <vt:lpstr>Imagine if it were otherwise!</vt:lpstr>
      <vt:lpstr>Impossibility</vt:lpstr>
      <vt:lpstr>Slide 28</vt:lpstr>
      <vt:lpstr>“I am here now”</vt:lpstr>
      <vt:lpstr>Slide 30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Kaplan’s theory of indexicals</dc:title>
  <dc:creator>Elizabeth Coppock</dc:creator>
  <cp:lastModifiedBy>Elizabeth Coppock</cp:lastModifiedBy>
  <cp:revision>80</cp:revision>
  <dcterms:created xsi:type="dcterms:W3CDTF">2010-12-15T18:06:19Z</dcterms:created>
  <dcterms:modified xsi:type="dcterms:W3CDTF">2010-12-16T09:48:38Z</dcterms:modified>
</cp:coreProperties>
</file>