
<file path=[Content_Types].xml><?xml version="1.0" encoding="utf-8"?>
<Types xmlns="http://schemas.openxmlformats.org/package/2006/content-types">
  <Override PartName="/ppt/charts/chart1.xml" ContentType="application/vnd.openxmlformats-officedocument.drawingml.chart+xml"/>
  <Override PartName="/ppt/slideLayouts/slideLayout1.xml" ContentType="application/vnd.openxmlformats-officedocument.presentationml.slideLayout+xml"/>
  <Default Extension="png" ContentType="image/png"/>
  <Default Extension="rels" ContentType="application/vnd.openxmlformats-package.relationships+xml"/>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charts/chart2.xml" ContentType="application/vnd.openxmlformats-officedocument.drawingml.chart+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charts/chart5.xml" ContentType="application/vnd.openxmlformats-officedocument.drawingml.chart+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charts/chart3.xml" ContentType="application/vnd.openxmlformats-officedocument.drawingml.chart+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752" r:id="rId1"/>
  </p:sldMasterIdLst>
  <p:sldIdLst>
    <p:sldId id="256" r:id="rId2"/>
    <p:sldId id="265" r:id="rId3"/>
    <p:sldId id="257" r:id="rId4"/>
    <p:sldId id="258" r:id="rId5"/>
    <p:sldId id="259" r:id="rId6"/>
    <p:sldId id="260" r:id="rId7"/>
    <p:sldId id="261" r:id="rId8"/>
    <p:sldId id="262" r:id="rId9"/>
    <p:sldId id="263" r:id="rId10"/>
    <p:sldId id="264"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13" d="100"/>
          <a:sy n="113" d="100"/>
        </p:scale>
        <p:origin x="-752"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18"/>
  <c:chart>
    <c:autoTitleDeleted val="1"/>
    <c:plotArea>
      <c:layout>
        <c:manualLayout>
          <c:layoutTarget val="inner"/>
          <c:xMode val="edge"/>
          <c:yMode val="edge"/>
          <c:x val="0.109767060367454"/>
          <c:y val="0.0386040960435731"/>
          <c:w val="0.863129393088685"/>
          <c:h val="0.814762231375295"/>
        </c:manualLayout>
      </c:layout>
      <c:barChart>
        <c:barDir val="bar"/>
        <c:grouping val="clustered"/>
        <c:ser>
          <c:idx val="0"/>
          <c:order val="0"/>
          <c:tx>
            <c:v>f(this W)</c:v>
          </c:tx>
          <c:cat>
            <c:strRef>
              <c:f>days!$A$2:$A$8</c:f>
              <c:strCache>
                <c:ptCount val="7"/>
                <c:pt idx="0">
                  <c:v>Sunday</c:v>
                </c:pt>
                <c:pt idx="1">
                  <c:v>Monday</c:v>
                </c:pt>
                <c:pt idx="2">
                  <c:v>Tuesday</c:v>
                </c:pt>
                <c:pt idx="3">
                  <c:v>Wednesday</c:v>
                </c:pt>
                <c:pt idx="4">
                  <c:v>Thursday</c:v>
                </c:pt>
                <c:pt idx="5">
                  <c:v>Friday</c:v>
                </c:pt>
                <c:pt idx="6">
                  <c:v>Saturday</c:v>
                </c:pt>
              </c:strCache>
            </c:strRef>
          </c:cat>
          <c:val>
            <c:numRef>
              <c:f>days!$B$2:$B$8</c:f>
              <c:numCache>
                <c:formatCode>General</c:formatCode>
                <c:ptCount val="7"/>
                <c:pt idx="0">
                  <c:v>122.0</c:v>
                </c:pt>
                <c:pt idx="1">
                  <c:v>27.0</c:v>
                </c:pt>
                <c:pt idx="2">
                  <c:v>27.0</c:v>
                </c:pt>
                <c:pt idx="3">
                  <c:v>40.0</c:v>
                </c:pt>
                <c:pt idx="4">
                  <c:v>39.0</c:v>
                </c:pt>
                <c:pt idx="5">
                  <c:v>67.0</c:v>
                </c:pt>
                <c:pt idx="6">
                  <c:v>113.0</c:v>
                </c:pt>
              </c:numCache>
            </c:numRef>
          </c:val>
        </c:ser>
        <c:axId val="73649000"/>
        <c:axId val="73652088"/>
      </c:barChart>
      <c:catAx>
        <c:axId val="73649000"/>
        <c:scaling>
          <c:orientation val="minMax"/>
        </c:scaling>
        <c:axPos val="l"/>
        <c:tickLblPos val="nextTo"/>
        <c:crossAx val="73652088"/>
        <c:crosses val="autoZero"/>
        <c:auto val="1"/>
        <c:lblAlgn val="ctr"/>
        <c:lblOffset val="100"/>
      </c:catAx>
      <c:valAx>
        <c:axId val="73652088"/>
        <c:scaling>
          <c:orientation val="minMax"/>
        </c:scaling>
        <c:axPos val="b"/>
        <c:majorGridlines/>
        <c:numFmt formatCode="General" sourceLinked="1"/>
        <c:tickLblPos val="nextTo"/>
        <c:crossAx val="73649000"/>
        <c:crosses val="autoZero"/>
        <c:crossBetween val="between"/>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18"/>
  <c:chart>
    <c:autoTitleDeleted val="1"/>
    <c:plotArea>
      <c:layout/>
      <c:barChart>
        <c:barDir val="bar"/>
        <c:grouping val="clustered"/>
        <c:ser>
          <c:idx val="0"/>
          <c:order val="0"/>
          <c:tx>
            <c:strRef>
              <c:f>days!$D$1</c:f>
              <c:strCache>
                <c:ptCount val="1"/>
                <c:pt idx="0">
                  <c:v>day-name frequency</c:v>
                </c:pt>
              </c:strCache>
            </c:strRef>
          </c:tx>
          <c:cat>
            <c:strRef>
              <c:f>days!$C$2:$C$8</c:f>
              <c:strCache>
                <c:ptCount val="7"/>
                <c:pt idx="0">
                  <c:v>Sunday</c:v>
                </c:pt>
                <c:pt idx="1">
                  <c:v>Monday</c:v>
                </c:pt>
                <c:pt idx="2">
                  <c:v>Tuesday</c:v>
                </c:pt>
                <c:pt idx="3">
                  <c:v>Wednesday</c:v>
                </c:pt>
                <c:pt idx="4">
                  <c:v>Thursday</c:v>
                </c:pt>
                <c:pt idx="5">
                  <c:v>Friday</c:v>
                </c:pt>
                <c:pt idx="6">
                  <c:v>Saturday</c:v>
                </c:pt>
              </c:strCache>
            </c:strRef>
          </c:cat>
          <c:val>
            <c:numRef>
              <c:f>days!$D$2:$D$8</c:f>
              <c:numCache>
                <c:formatCode>General</c:formatCode>
                <c:ptCount val="7"/>
                <c:pt idx="0">
                  <c:v>9162.0</c:v>
                </c:pt>
                <c:pt idx="1">
                  <c:v>5163.0</c:v>
                </c:pt>
                <c:pt idx="2">
                  <c:v>3453.0</c:v>
                </c:pt>
                <c:pt idx="3">
                  <c:v>4300.0</c:v>
                </c:pt>
                <c:pt idx="4">
                  <c:v>3626.0</c:v>
                </c:pt>
                <c:pt idx="5">
                  <c:v>5424.0</c:v>
                </c:pt>
                <c:pt idx="6">
                  <c:v>8143.0</c:v>
                </c:pt>
              </c:numCache>
            </c:numRef>
          </c:val>
        </c:ser>
        <c:axId val="543473544"/>
        <c:axId val="543476632"/>
      </c:barChart>
      <c:catAx>
        <c:axId val="543473544"/>
        <c:scaling>
          <c:orientation val="minMax"/>
        </c:scaling>
        <c:axPos val="l"/>
        <c:tickLblPos val="nextTo"/>
        <c:crossAx val="543476632"/>
        <c:crosses val="autoZero"/>
        <c:auto val="1"/>
        <c:lblAlgn val="ctr"/>
        <c:lblOffset val="100"/>
      </c:catAx>
      <c:valAx>
        <c:axId val="543476632"/>
        <c:scaling>
          <c:orientation val="minMax"/>
        </c:scaling>
        <c:axPos val="b"/>
        <c:majorGridlines/>
        <c:numFmt formatCode="General" sourceLinked="1"/>
        <c:tickLblPos val="nextTo"/>
        <c:crossAx val="543473544"/>
        <c:crosses val="autoZero"/>
        <c:crossBetween val="between"/>
      </c:valAx>
    </c:plotArea>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18"/>
  <c:chart>
    <c:autoTitleDeleted val="1"/>
    <c:plotArea>
      <c:layout/>
      <c:barChart>
        <c:barDir val="bar"/>
        <c:grouping val="clustered"/>
        <c:ser>
          <c:idx val="0"/>
          <c:order val="0"/>
          <c:tx>
            <c:v>f(this W)/f(W)</c:v>
          </c:tx>
          <c:cat>
            <c:strRef>
              <c:f>days!$E$2:$E$8</c:f>
              <c:strCache>
                <c:ptCount val="7"/>
                <c:pt idx="0">
                  <c:v>Sunday</c:v>
                </c:pt>
                <c:pt idx="1">
                  <c:v>Monday</c:v>
                </c:pt>
                <c:pt idx="2">
                  <c:v>Tuesday</c:v>
                </c:pt>
                <c:pt idx="3">
                  <c:v>Wednesday</c:v>
                </c:pt>
                <c:pt idx="4">
                  <c:v>Thursday</c:v>
                </c:pt>
                <c:pt idx="5">
                  <c:v>Friday</c:v>
                </c:pt>
                <c:pt idx="6">
                  <c:v>Saturday</c:v>
                </c:pt>
              </c:strCache>
            </c:strRef>
          </c:cat>
          <c:val>
            <c:numRef>
              <c:f>days!$F$2:$F$8</c:f>
              <c:numCache>
                <c:formatCode>General</c:formatCode>
                <c:ptCount val="7"/>
                <c:pt idx="0">
                  <c:v>0.0133158698974023</c:v>
                </c:pt>
                <c:pt idx="1">
                  <c:v>0.0052295177222545</c:v>
                </c:pt>
                <c:pt idx="2">
                  <c:v>0.00781928757602085</c:v>
                </c:pt>
                <c:pt idx="3">
                  <c:v>0.00930232558139535</c:v>
                </c:pt>
                <c:pt idx="4">
                  <c:v>0.0107556536127965</c:v>
                </c:pt>
                <c:pt idx="5">
                  <c:v>0.0123525073746313</c:v>
                </c:pt>
                <c:pt idx="6">
                  <c:v>0.0138769495272013</c:v>
                </c:pt>
              </c:numCache>
            </c:numRef>
          </c:val>
        </c:ser>
        <c:axId val="542181608"/>
        <c:axId val="542322296"/>
      </c:barChart>
      <c:catAx>
        <c:axId val="542181608"/>
        <c:scaling>
          <c:orientation val="minMax"/>
        </c:scaling>
        <c:axPos val="l"/>
        <c:tickLblPos val="nextTo"/>
        <c:crossAx val="542322296"/>
        <c:crosses val="autoZero"/>
        <c:auto val="1"/>
        <c:lblAlgn val="ctr"/>
        <c:lblOffset val="100"/>
      </c:catAx>
      <c:valAx>
        <c:axId val="542322296"/>
        <c:scaling>
          <c:orientation val="minMax"/>
        </c:scaling>
        <c:axPos val="b"/>
        <c:majorGridlines/>
        <c:numFmt formatCode="General" sourceLinked="1"/>
        <c:tickLblPos val="nextTo"/>
        <c:crossAx val="542181608"/>
        <c:crosses val="autoZero"/>
        <c:crossBetween val="between"/>
      </c:valAx>
    </c:plotArea>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style val="18"/>
  <c:chart>
    <c:autoTitleDeleted val="1"/>
    <c:plotArea>
      <c:layout/>
      <c:barChart>
        <c:barDir val="bar"/>
        <c:grouping val="clustered"/>
        <c:ser>
          <c:idx val="0"/>
          <c:order val="0"/>
          <c:tx>
            <c:v>f(last W)/f(W)</c:v>
          </c:tx>
          <c:cat>
            <c:strRef>
              <c:f>days!$H$2:$H$8</c:f>
              <c:strCache>
                <c:ptCount val="7"/>
                <c:pt idx="0">
                  <c:v>Sunday</c:v>
                </c:pt>
                <c:pt idx="1">
                  <c:v>Monday</c:v>
                </c:pt>
                <c:pt idx="2">
                  <c:v>Tuesday</c:v>
                </c:pt>
                <c:pt idx="3">
                  <c:v>Wednesday</c:v>
                </c:pt>
                <c:pt idx="4">
                  <c:v>Thursday</c:v>
                </c:pt>
                <c:pt idx="5">
                  <c:v>Friday</c:v>
                </c:pt>
                <c:pt idx="6">
                  <c:v>Saturday</c:v>
                </c:pt>
              </c:strCache>
            </c:strRef>
          </c:cat>
          <c:val>
            <c:numRef>
              <c:f>days!$I$2:$I$8</c:f>
              <c:numCache>
                <c:formatCode>General</c:formatCode>
                <c:ptCount val="7"/>
                <c:pt idx="0">
                  <c:v>0.0247762497271338</c:v>
                </c:pt>
                <c:pt idx="1">
                  <c:v>0.0164632965330234</c:v>
                </c:pt>
                <c:pt idx="2">
                  <c:v>0.0280915146249638</c:v>
                </c:pt>
                <c:pt idx="3">
                  <c:v>0.033953488372093</c:v>
                </c:pt>
                <c:pt idx="4">
                  <c:v>0.0568119139547711</c:v>
                </c:pt>
                <c:pt idx="5">
                  <c:v>0.0577064896755162</c:v>
                </c:pt>
                <c:pt idx="6">
                  <c:v>0.0433501166646199</c:v>
                </c:pt>
              </c:numCache>
            </c:numRef>
          </c:val>
        </c:ser>
        <c:axId val="543536504"/>
        <c:axId val="543539592"/>
      </c:barChart>
      <c:catAx>
        <c:axId val="543536504"/>
        <c:scaling>
          <c:orientation val="minMax"/>
        </c:scaling>
        <c:axPos val="l"/>
        <c:tickLblPos val="nextTo"/>
        <c:crossAx val="543539592"/>
        <c:crosses val="autoZero"/>
        <c:auto val="1"/>
        <c:lblAlgn val="ctr"/>
        <c:lblOffset val="100"/>
      </c:catAx>
      <c:valAx>
        <c:axId val="543539592"/>
        <c:scaling>
          <c:orientation val="minMax"/>
        </c:scaling>
        <c:axPos val="b"/>
        <c:majorGridlines/>
        <c:numFmt formatCode="General" sourceLinked="1"/>
        <c:tickLblPos val="nextTo"/>
        <c:crossAx val="543536504"/>
        <c:crosses val="autoZero"/>
        <c:crossBetween val="between"/>
      </c:valAx>
    </c:plotArea>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style val="18"/>
  <c:chart>
    <c:autoTitleDeleted val="1"/>
    <c:plotArea>
      <c:layout/>
      <c:barChart>
        <c:barDir val="bar"/>
        <c:grouping val="clustered"/>
        <c:ser>
          <c:idx val="0"/>
          <c:order val="0"/>
          <c:tx>
            <c:strRef>
              <c:f>days!$L$1</c:f>
              <c:strCache>
                <c:ptCount val="1"/>
                <c:pt idx="0">
                  <c:v>f(on W)/f(W)</c:v>
                </c:pt>
              </c:strCache>
            </c:strRef>
          </c:tx>
          <c:cat>
            <c:strRef>
              <c:f>days!$K$2:$K$8</c:f>
              <c:strCache>
                <c:ptCount val="7"/>
                <c:pt idx="0">
                  <c:v>Sunday</c:v>
                </c:pt>
                <c:pt idx="1">
                  <c:v>Monday</c:v>
                </c:pt>
                <c:pt idx="2">
                  <c:v>Tuesday</c:v>
                </c:pt>
                <c:pt idx="3">
                  <c:v>Wednesday</c:v>
                </c:pt>
                <c:pt idx="4">
                  <c:v>Thursday</c:v>
                </c:pt>
                <c:pt idx="5">
                  <c:v>Friday</c:v>
                </c:pt>
                <c:pt idx="6">
                  <c:v>Saturday</c:v>
                </c:pt>
              </c:strCache>
            </c:strRef>
          </c:cat>
          <c:val>
            <c:numRef>
              <c:f>days!$L$2:$L$8</c:f>
              <c:numCache>
                <c:formatCode>General</c:formatCode>
                <c:ptCount val="7"/>
                <c:pt idx="0">
                  <c:v>0.258022265880812</c:v>
                </c:pt>
                <c:pt idx="1">
                  <c:v>0.412357156691846</c:v>
                </c:pt>
                <c:pt idx="2">
                  <c:v>0.403417318273965</c:v>
                </c:pt>
                <c:pt idx="3">
                  <c:v>0.362558139534884</c:v>
                </c:pt>
                <c:pt idx="4">
                  <c:v>0.381136238279095</c:v>
                </c:pt>
                <c:pt idx="5">
                  <c:v>0.336098820058997</c:v>
                </c:pt>
                <c:pt idx="6">
                  <c:v>0.409677023210119</c:v>
                </c:pt>
              </c:numCache>
            </c:numRef>
          </c:val>
        </c:ser>
        <c:axId val="543568856"/>
        <c:axId val="543571944"/>
      </c:barChart>
      <c:catAx>
        <c:axId val="543568856"/>
        <c:scaling>
          <c:orientation val="minMax"/>
        </c:scaling>
        <c:axPos val="l"/>
        <c:tickLblPos val="nextTo"/>
        <c:crossAx val="543571944"/>
        <c:crosses val="autoZero"/>
        <c:auto val="1"/>
        <c:lblAlgn val="ctr"/>
        <c:lblOffset val="100"/>
      </c:catAx>
      <c:valAx>
        <c:axId val="543571944"/>
        <c:scaling>
          <c:orientation val="minMax"/>
        </c:scaling>
        <c:axPos val="b"/>
        <c:majorGridlines/>
        <c:numFmt formatCode="General" sourceLinked="1"/>
        <c:tickLblPos val="nextTo"/>
        <c:crossAx val="543568856"/>
        <c:crosses val="autoZero"/>
        <c:crossBetween val="between"/>
      </c:valAx>
    </c:plotArea>
    <c:plotVisOnly val="1"/>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C1008B4D-2037-494A-AC5D-29CDE9A72A4B}" type="datetimeFigureOut">
              <a:rPr lang="en-US" smtClean="0"/>
              <a:pPr/>
              <a:t>12/2/10</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568EC510-2933-584A-8688-457A0DFEDB2D}"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1008B4D-2037-494A-AC5D-29CDE9A72A4B}" type="datetimeFigureOut">
              <a:rPr lang="en-US" smtClean="0"/>
              <a:pPr/>
              <a:t>12/2/10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8EC510-2933-584A-8688-457A0DFEDB2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1008B4D-2037-494A-AC5D-29CDE9A72A4B}" type="datetimeFigureOut">
              <a:rPr lang="en-US" smtClean="0"/>
              <a:pPr/>
              <a:t>12/2/10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8EC510-2933-584A-8688-457A0DFEDB2D}"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1008B4D-2037-494A-AC5D-29CDE9A72A4B}" type="datetimeFigureOut">
              <a:rPr lang="en-US" smtClean="0"/>
              <a:pPr/>
              <a:t>12/2/10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8EC510-2933-584A-8688-457A0DFEDB2D}"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C1008B4D-2037-494A-AC5D-29CDE9A72A4B}" type="datetimeFigureOut">
              <a:rPr lang="en-US" smtClean="0"/>
              <a:pPr/>
              <a:t>12/2/10</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568EC510-2933-584A-8688-457A0DFEDB2D}"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1008B4D-2037-494A-AC5D-29CDE9A72A4B}" type="datetimeFigureOut">
              <a:rPr lang="en-US" smtClean="0"/>
              <a:pPr/>
              <a:t>12/2/10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8EC510-2933-584A-8688-457A0DFEDB2D}"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1008B4D-2037-494A-AC5D-29CDE9A72A4B}" type="datetimeFigureOut">
              <a:rPr lang="en-US" smtClean="0"/>
              <a:pPr/>
              <a:t>12/2/10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8EC510-2933-584A-8688-457A0DFEDB2D}"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1008B4D-2037-494A-AC5D-29CDE9A72A4B}" type="datetimeFigureOut">
              <a:rPr lang="en-US" smtClean="0"/>
              <a:pPr/>
              <a:t>12/2/10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8EC510-2933-584A-8688-457A0DFEDB2D}"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008B4D-2037-494A-AC5D-29CDE9A72A4B}" type="datetimeFigureOut">
              <a:rPr lang="en-US" smtClean="0"/>
              <a:pPr/>
              <a:t>12/2/10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8EC510-2933-584A-8688-457A0DFEDB2D}"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1008B4D-2037-494A-AC5D-29CDE9A72A4B}" type="datetimeFigureOut">
              <a:rPr lang="en-US" smtClean="0"/>
              <a:pPr/>
              <a:t>12/2/10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8EC510-2933-584A-8688-457A0DFEDB2D}"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1008B4D-2037-494A-AC5D-29CDE9A72A4B}" type="datetimeFigureOut">
              <a:rPr lang="en-US" smtClean="0"/>
              <a:pPr/>
              <a:t>12/2/10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8EC510-2933-584A-8688-457A0DFEDB2D}"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C1008B4D-2037-494A-AC5D-29CDE9A72A4B}" type="datetimeFigureOut">
              <a:rPr lang="en-US" smtClean="0"/>
              <a:pPr/>
              <a:t>12/2/10</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68EC510-2933-584A-8688-457A0DFEDB2D}"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 Tiny Corpus Investigation of Deictic Day Names</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Elizabeth </a:t>
            </a:r>
            <a:r>
              <a:rPr lang="en-US" dirty="0" err="1" smtClean="0"/>
              <a:t>Coppock</a:t>
            </a:r>
            <a:endParaRPr lang="en-US" dirty="0" smtClean="0"/>
          </a:p>
          <a:p>
            <a:r>
              <a:rPr lang="en-US" dirty="0" smtClean="0"/>
              <a:t>September 24, 2010</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Frequency of “on DAYNAME”/</a:t>
            </a:r>
            <a:br>
              <a:rPr lang="en-US" dirty="0" smtClean="0"/>
            </a:br>
            <a:r>
              <a:rPr lang="en-US" dirty="0" smtClean="0"/>
              <a:t>Frequency of “DAYNAME”</a:t>
            </a:r>
            <a:endParaRPr lang="en-US" dirty="0"/>
          </a:p>
        </p:txBody>
      </p:sp>
      <p:graphicFrame>
        <p:nvGraphicFramePr>
          <p:cNvPr id="3" name="Chart 2"/>
          <p:cNvGraphicFramePr/>
          <p:nvPr/>
        </p:nvGraphicFramePr>
        <p:xfrm>
          <a:off x="457200" y="1417638"/>
          <a:ext cx="8686800" cy="54403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Fillmore’s prediction</a:t>
            </a:r>
            <a:endParaRPr lang="en-US" dirty="0"/>
          </a:p>
        </p:txBody>
      </p:sp>
      <p:sp>
        <p:nvSpPr>
          <p:cNvPr id="3" name="Content Placeholder 2"/>
          <p:cNvSpPr>
            <a:spLocks noGrp="1"/>
          </p:cNvSpPr>
          <p:nvPr>
            <p:ph sz="quarter" idx="1"/>
          </p:nvPr>
        </p:nvSpPr>
        <p:spPr/>
        <p:txBody>
          <a:bodyPr>
            <a:normAutofit/>
          </a:bodyPr>
          <a:lstStyle/>
          <a:p>
            <a:pPr>
              <a:buNone/>
            </a:pPr>
            <a:endParaRPr lang="en-US" dirty="0" smtClean="0"/>
          </a:p>
          <a:p>
            <a:pPr>
              <a:buNone/>
            </a:pPr>
            <a:r>
              <a:rPr lang="en-US" dirty="0" smtClean="0"/>
              <a:t>From Charles Fillmore (1971/1997), </a:t>
            </a:r>
            <a:r>
              <a:rPr lang="en-US" i="1" dirty="0" err="1" smtClean="0"/>
              <a:t>Deixis</a:t>
            </a:r>
            <a:r>
              <a:rPr lang="en-US" i="1" dirty="0" smtClean="0"/>
              <a:t> I</a:t>
            </a:r>
            <a:r>
              <a:rPr lang="en-US" dirty="0" smtClean="0"/>
              <a:t> (</a:t>
            </a:r>
            <a:r>
              <a:rPr lang="en-US" dirty="0" err="1" smtClean="0"/>
              <a:t>p</a:t>
            </a:r>
            <a:r>
              <a:rPr lang="en-US" dirty="0" smtClean="0"/>
              <a:t>. 72):</a:t>
            </a:r>
          </a:p>
          <a:p>
            <a:pPr>
              <a:buNone/>
            </a:pPr>
            <a:endParaRPr lang="en-US" dirty="0" smtClean="0"/>
          </a:p>
          <a:p>
            <a:pPr>
              <a:buNone/>
            </a:pPr>
            <a:r>
              <a:rPr lang="en-US" dirty="0" smtClean="0"/>
              <a:t>	[</a:t>
            </a:r>
            <a:r>
              <a:rPr lang="en-US" dirty="0" err="1" smtClean="0"/>
              <a:t>A]ssuming</a:t>
            </a:r>
            <a:r>
              <a:rPr lang="en-US" dirty="0" smtClean="0"/>
              <a:t> that I know today is Wednesday, I would not say “I am planning to have dinner in Santa Cruz this Wednesday”.   The reason seems to be that the deictic day words, namely “today”, “tomorrow”, “yesterday”, seem to have </a:t>
            </a:r>
            <a:r>
              <a:rPr lang="en-US" dirty="0" smtClean="0">
                <a:solidFill>
                  <a:srgbClr val="800000"/>
                </a:solidFill>
              </a:rPr>
              <a:t>priority </a:t>
            </a:r>
            <a:r>
              <a:rPr lang="en-US" dirty="0" smtClean="0"/>
              <a:t>over these other expressions when you are locating the time of some event…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Fillmore’s prediction, continued</a:t>
            </a:r>
            <a:endParaRPr lang="en-US" dirty="0"/>
          </a:p>
        </p:txBody>
      </p:sp>
      <p:sp>
        <p:nvSpPr>
          <p:cNvPr id="3" name="Content Placeholder 2"/>
          <p:cNvSpPr>
            <a:spLocks noGrp="1"/>
          </p:cNvSpPr>
          <p:nvPr>
            <p:ph sz="quarter" idx="1"/>
          </p:nvPr>
        </p:nvSpPr>
        <p:spPr/>
        <p:txBody>
          <a:bodyPr/>
          <a:lstStyle/>
          <a:p>
            <a:pPr>
              <a:buNone/>
            </a:pPr>
            <a:endParaRPr lang="en-US" dirty="0" smtClean="0"/>
          </a:p>
          <a:p>
            <a:pPr>
              <a:buNone/>
            </a:pPr>
            <a:endParaRPr lang="en-US" dirty="0" smtClean="0"/>
          </a:p>
          <a:p>
            <a:pPr>
              <a:buNone/>
            </a:pPr>
            <a:endParaRPr lang="en-US" dirty="0" smtClean="0"/>
          </a:p>
          <a:p>
            <a:pPr>
              <a:buNone/>
            </a:pPr>
            <a:r>
              <a:rPr lang="en-US" dirty="0" smtClean="0"/>
              <a:t>	… [</a:t>
            </a:r>
            <a:r>
              <a:rPr lang="en-US" dirty="0" err="1" smtClean="0"/>
              <a:t>T]here</a:t>
            </a:r>
            <a:r>
              <a:rPr lang="en-US" dirty="0" smtClean="0"/>
              <a:t> is one set of conventions followed by many speakers of English by which the dating expressions of the form “this” followed by a weekday name are used only of times which follow, within the same week, the coding time…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Fillmore’s prediction, continued</a:t>
            </a:r>
            <a:endParaRPr lang="en-US" dirty="0"/>
          </a:p>
        </p:txBody>
      </p:sp>
      <p:sp>
        <p:nvSpPr>
          <p:cNvPr id="3" name="Content Placeholder 2"/>
          <p:cNvSpPr>
            <a:spLocks noGrp="1"/>
          </p:cNvSpPr>
          <p:nvPr>
            <p:ph sz="quarter" idx="1"/>
          </p:nvPr>
        </p:nvSpPr>
        <p:spPr/>
        <p:txBody>
          <a:bodyPr/>
          <a:lstStyle/>
          <a:p>
            <a:pPr>
              <a:buNone/>
            </a:pPr>
            <a:endParaRPr lang="en-US" dirty="0" smtClean="0"/>
          </a:p>
          <a:p>
            <a:pPr>
              <a:buNone/>
            </a:pPr>
            <a:endParaRPr lang="en-US" dirty="0" smtClean="0"/>
          </a:p>
          <a:p>
            <a:pPr>
              <a:buNone/>
            </a:pPr>
            <a:endParaRPr lang="en-US" dirty="0" smtClean="0"/>
          </a:p>
          <a:p>
            <a:pPr>
              <a:buNone/>
            </a:pPr>
            <a:r>
              <a:rPr lang="en-US" dirty="0" smtClean="0"/>
              <a:t>	… For speakers of this dialect, because of the priority of deictic day names, </a:t>
            </a:r>
            <a:r>
              <a:rPr lang="en-US" dirty="0" smtClean="0">
                <a:solidFill>
                  <a:srgbClr val="800000"/>
                </a:solidFill>
              </a:rPr>
              <a:t>there is never any need for the expression “this Monday”</a:t>
            </a:r>
            <a:r>
              <a:rPr lang="en-US"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BNC Corpus: </a:t>
            </a:r>
            <a:r>
              <a:rPr lang="en-US" dirty="0" err="1" smtClean="0"/>
              <a:t>corpus.byu.edu/bnc</a:t>
            </a:r>
            <a:r>
              <a:rPr lang="en-US" dirty="0" smtClean="0"/>
              <a:t>/</a:t>
            </a:r>
            <a:endParaRPr lang="en-US" dirty="0"/>
          </a:p>
        </p:txBody>
      </p:sp>
      <p:pic>
        <p:nvPicPr>
          <p:cNvPr id="4" name="Content Placeholder 3" descr="Screen shot 2010-09-24 at 12.43.18 PM.png"/>
          <p:cNvPicPr>
            <a:picLocks noGrp="1" noChangeAspect="1"/>
          </p:cNvPicPr>
          <p:nvPr>
            <p:ph sz="quarter" idx="1"/>
          </p:nvPr>
        </p:nvPicPr>
        <p:blipFill>
          <a:blip r:embed="rId2"/>
          <a:srcRect l="-6654" r="-6654"/>
          <a:stretch>
            <a:fillRect/>
          </a:stretch>
        </p:blipFill>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Frequency of “this DAYNAME”</a:t>
            </a:r>
            <a:endParaRPr lang="en-US" dirty="0"/>
          </a:p>
        </p:txBody>
      </p:sp>
      <p:graphicFrame>
        <p:nvGraphicFramePr>
          <p:cNvPr id="4" name="Chart 3"/>
          <p:cNvGraphicFramePr/>
          <p:nvPr/>
        </p:nvGraphicFramePr>
        <p:xfrm>
          <a:off x="0" y="1203911"/>
          <a:ext cx="9144000" cy="547713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 Frequency of Day Names</a:t>
            </a:r>
            <a:endParaRPr lang="en-US" dirty="0"/>
          </a:p>
        </p:txBody>
      </p:sp>
      <p:graphicFrame>
        <p:nvGraphicFramePr>
          <p:cNvPr id="5" name="Chart 4"/>
          <p:cNvGraphicFramePr/>
          <p:nvPr/>
        </p:nvGraphicFramePr>
        <p:xfrm>
          <a:off x="134762" y="1353739"/>
          <a:ext cx="8552038" cy="524793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Frequency of “this DAYNAME”/</a:t>
            </a:r>
            <a:br>
              <a:rPr lang="en-US" dirty="0" smtClean="0"/>
            </a:br>
            <a:r>
              <a:rPr lang="en-US" dirty="0" smtClean="0"/>
              <a:t>Base Frequency of “DAYNAME”</a:t>
            </a:r>
            <a:endParaRPr lang="en-US" dirty="0"/>
          </a:p>
        </p:txBody>
      </p:sp>
      <p:graphicFrame>
        <p:nvGraphicFramePr>
          <p:cNvPr id="4" name="Chart 3"/>
          <p:cNvGraphicFramePr/>
          <p:nvPr/>
        </p:nvGraphicFramePr>
        <p:xfrm>
          <a:off x="0" y="1653726"/>
          <a:ext cx="9144000" cy="520427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Frequency of “last DAYNAME”/</a:t>
            </a:r>
            <a:br>
              <a:rPr lang="en-US" dirty="0" smtClean="0"/>
            </a:br>
            <a:r>
              <a:rPr lang="en-US" dirty="0" smtClean="0"/>
              <a:t>Frequency of “DAYNAME”</a:t>
            </a:r>
            <a:endParaRPr lang="en-US" dirty="0"/>
          </a:p>
        </p:txBody>
      </p:sp>
      <p:graphicFrame>
        <p:nvGraphicFramePr>
          <p:cNvPr id="5" name="Chart 4"/>
          <p:cNvGraphicFramePr/>
          <p:nvPr/>
        </p:nvGraphicFramePr>
        <p:xfrm>
          <a:off x="158738" y="1417638"/>
          <a:ext cx="8985261" cy="54403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ＭＳ 明朝"/>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Origin.thmx</Template>
  <TotalTime>79</TotalTime>
  <Words>251</Words>
  <Application>Microsoft Macintosh PowerPoint</Application>
  <PresentationFormat>On-screen Show (4:3)</PresentationFormat>
  <Paragraphs>24</Paragraphs>
  <Slides>10</Slides>
  <Notes>0</Notes>
  <HiddenSlides>0</HiddenSlides>
  <MMClips>0</MMClips>
  <ScaleCrop>false</ScaleCrop>
  <HeadingPairs>
    <vt:vector size="4" baseType="variant">
      <vt:variant>
        <vt:lpstr>Design Template</vt:lpstr>
      </vt:variant>
      <vt:variant>
        <vt:i4>1</vt:i4>
      </vt:variant>
      <vt:variant>
        <vt:lpstr>Slide Titles</vt:lpstr>
      </vt:variant>
      <vt:variant>
        <vt:i4>10</vt:i4>
      </vt:variant>
    </vt:vector>
  </HeadingPairs>
  <TitlesOfParts>
    <vt:vector size="11" baseType="lpstr">
      <vt:lpstr>Origin</vt:lpstr>
      <vt:lpstr>A Tiny Corpus Investigation of Deictic Day Names</vt:lpstr>
      <vt:lpstr>Fillmore’s prediction</vt:lpstr>
      <vt:lpstr>Fillmore’s prediction, continued</vt:lpstr>
      <vt:lpstr>Fillmore’s prediction, continued</vt:lpstr>
      <vt:lpstr>BNC Corpus: corpus.byu.edu/bnc/</vt:lpstr>
      <vt:lpstr>Frequency of “this DAYNAME”</vt:lpstr>
      <vt:lpstr>Base Frequency of Day Names</vt:lpstr>
      <vt:lpstr>Frequency of “this DAYNAME”/ Base Frequency of “DAYNAME”</vt:lpstr>
      <vt:lpstr>Frequency of “last DAYNAME”/ Frequency of “DAYNAME”</vt:lpstr>
      <vt:lpstr>Frequency of “on DAYNAME”/ Frequency of “DAYNAME”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Tiny Corpus Investigation of Deictic Day Names</dc:title>
  <dc:creator>Elizabeth Coppock</dc:creator>
  <cp:lastModifiedBy>Elizabeth Coppock</cp:lastModifiedBy>
  <cp:revision>7</cp:revision>
  <dcterms:created xsi:type="dcterms:W3CDTF">2010-12-02T21:18:58Z</dcterms:created>
  <dcterms:modified xsi:type="dcterms:W3CDTF">2010-12-02T21:51:11Z</dcterms:modified>
</cp:coreProperties>
</file>