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843" r:id="rId1"/>
  </p:sldMasterIdLst>
  <p:notesMasterIdLst>
    <p:notesMasterId r:id="rId64"/>
  </p:notesMasterIdLst>
  <p:handoutMasterIdLst>
    <p:handoutMasterId r:id="rId65"/>
  </p:handoutMasterIdLst>
  <p:sldIdLst>
    <p:sldId id="285" r:id="rId2"/>
    <p:sldId id="328" r:id="rId3"/>
    <p:sldId id="286" r:id="rId4"/>
    <p:sldId id="287" r:id="rId5"/>
    <p:sldId id="296" r:id="rId6"/>
    <p:sldId id="321" r:id="rId7"/>
    <p:sldId id="322" r:id="rId8"/>
    <p:sldId id="323" r:id="rId9"/>
    <p:sldId id="320" r:id="rId10"/>
    <p:sldId id="324" r:id="rId11"/>
    <p:sldId id="325" r:id="rId12"/>
    <p:sldId id="326" r:id="rId13"/>
    <p:sldId id="289" r:id="rId14"/>
    <p:sldId id="290" r:id="rId15"/>
    <p:sldId id="291" r:id="rId16"/>
    <p:sldId id="292" r:id="rId17"/>
    <p:sldId id="288" r:id="rId18"/>
    <p:sldId id="293" r:id="rId19"/>
    <p:sldId id="294" r:id="rId20"/>
    <p:sldId id="300" r:id="rId21"/>
    <p:sldId id="295" r:id="rId22"/>
    <p:sldId id="297" r:id="rId23"/>
    <p:sldId id="298" r:id="rId24"/>
    <p:sldId id="299" r:id="rId25"/>
    <p:sldId id="301" r:id="rId26"/>
    <p:sldId id="303" r:id="rId27"/>
    <p:sldId id="304" r:id="rId28"/>
    <p:sldId id="305" r:id="rId29"/>
    <p:sldId id="306" r:id="rId30"/>
    <p:sldId id="307" r:id="rId31"/>
    <p:sldId id="308" r:id="rId32"/>
    <p:sldId id="257" r:id="rId33"/>
    <p:sldId id="263" r:id="rId34"/>
    <p:sldId id="266" r:id="rId35"/>
    <p:sldId id="268" r:id="rId36"/>
    <p:sldId id="269" r:id="rId37"/>
    <p:sldId id="272" r:id="rId38"/>
    <p:sldId id="273" r:id="rId39"/>
    <p:sldId id="309" r:id="rId40"/>
    <p:sldId id="310" r:id="rId41"/>
    <p:sldId id="274" r:id="rId42"/>
    <p:sldId id="284" r:id="rId43"/>
    <p:sldId id="277" r:id="rId44"/>
    <p:sldId id="312" r:id="rId45"/>
    <p:sldId id="311" r:id="rId46"/>
    <p:sldId id="278" r:id="rId47"/>
    <p:sldId id="314" r:id="rId48"/>
    <p:sldId id="315" r:id="rId49"/>
    <p:sldId id="313" r:id="rId50"/>
    <p:sldId id="279" r:id="rId51"/>
    <p:sldId id="317" r:id="rId52"/>
    <p:sldId id="318" r:id="rId53"/>
    <p:sldId id="331" r:id="rId54"/>
    <p:sldId id="329" r:id="rId55"/>
    <p:sldId id="316" r:id="rId56"/>
    <p:sldId id="280" r:id="rId57"/>
    <p:sldId id="281" r:id="rId58"/>
    <p:sldId id="282" r:id="rId59"/>
    <p:sldId id="283" r:id="rId60"/>
    <p:sldId id="330" r:id="rId61"/>
    <p:sldId id="332" r:id="rId62"/>
    <p:sldId id="333" r:id="rId63"/>
  </p:sldIdLst>
  <p:sldSz cx="9144000" cy="6858000" type="screen4x3"/>
  <p:notesSz cx="6858000" cy="9144000"/>
  <p:defaultTextStyle>
    <a:defPPr>
      <a:defRPr lang="en-US"/>
    </a:defPPr>
    <a:lvl1pPr marL="0" algn="l" defTabSz="457126" rtl="0" eaLnBrk="1" latinLnBrk="0" hangingPunct="1">
      <a:defRPr sz="1800" kern="1200">
        <a:solidFill>
          <a:schemeClr val="tx1"/>
        </a:solidFill>
        <a:latin typeface="+mn-lt"/>
        <a:ea typeface="+mn-ea"/>
        <a:cs typeface="+mn-cs"/>
      </a:defRPr>
    </a:lvl1pPr>
    <a:lvl2pPr marL="457126" algn="l" defTabSz="457126" rtl="0" eaLnBrk="1" latinLnBrk="0" hangingPunct="1">
      <a:defRPr sz="1800" kern="1200">
        <a:solidFill>
          <a:schemeClr val="tx1"/>
        </a:solidFill>
        <a:latin typeface="+mn-lt"/>
        <a:ea typeface="+mn-ea"/>
        <a:cs typeface="+mn-cs"/>
      </a:defRPr>
    </a:lvl2pPr>
    <a:lvl3pPr marL="914252" algn="l" defTabSz="457126" rtl="0" eaLnBrk="1" latinLnBrk="0" hangingPunct="1">
      <a:defRPr sz="1800" kern="1200">
        <a:solidFill>
          <a:schemeClr val="tx1"/>
        </a:solidFill>
        <a:latin typeface="+mn-lt"/>
        <a:ea typeface="+mn-ea"/>
        <a:cs typeface="+mn-cs"/>
      </a:defRPr>
    </a:lvl3pPr>
    <a:lvl4pPr marL="1371378" algn="l" defTabSz="457126" rtl="0" eaLnBrk="1" latinLnBrk="0" hangingPunct="1">
      <a:defRPr sz="1800" kern="1200">
        <a:solidFill>
          <a:schemeClr val="tx1"/>
        </a:solidFill>
        <a:latin typeface="+mn-lt"/>
        <a:ea typeface="+mn-ea"/>
        <a:cs typeface="+mn-cs"/>
      </a:defRPr>
    </a:lvl4pPr>
    <a:lvl5pPr marL="1828504" algn="l" defTabSz="457126" rtl="0" eaLnBrk="1" latinLnBrk="0" hangingPunct="1">
      <a:defRPr sz="1800" kern="1200">
        <a:solidFill>
          <a:schemeClr val="tx1"/>
        </a:solidFill>
        <a:latin typeface="+mn-lt"/>
        <a:ea typeface="+mn-ea"/>
        <a:cs typeface="+mn-cs"/>
      </a:defRPr>
    </a:lvl5pPr>
    <a:lvl6pPr marL="2285630" algn="l" defTabSz="457126" rtl="0" eaLnBrk="1" latinLnBrk="0" hangingPunct="1">
      <a:defRPr sz="1800" kern="1200">
        <a:solidFill>
          <a:schemeClr val="tx1"/>
        </a:solidFill>
        <a:latin typeface="+mn-lt"/>
        <a:ea typeface="+mn-ea"/>
        <a:cs typeface="+mn-cs"/>
      </a:defRPr>
    </a:lvl6pPr>
    <a:lvl7pPr marL="2742756" algn="l" defTabSz="457126" rtl="0" eaLnBrk="1" latinLnBrk="0" hangingPunct="1">
      <a:defRPr sz="1800" kern="1200">
        <a:solidFill>
          <a:schemeClr val="tx1"/>
        </a:solidFill>
        <a:latin typeface="+mn-lt"/>
        <a:ea typeface="+mn-ea"/>
        <a:cs typeface="+mn-cs"/>
      </a:defRPr>
    </a:lvl7pPr>
    <a:lvl8pPr marL="3199884" algn="l" defTabSz="457126" rtl="0" eaLnBrk="1" latinLnBrk="0" hangingPunct="1">
      <a:defRPr sz="1800" kern="1200">
        <a:solidFill>
          <a:schemeClr val="tx1"/>
        </a:solidFill>
        <a:latin typeface="+mn-lt"/>
        <a:ea typeface="+mn-ea"/>
        <a:cs typeface="+mn-cs"/>
      </a:defRPr>
    </a:lvl8pPr>
    <a:lvl9pPr marL="3657010" algn="l" defTabSz="45712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p:restoredLeft sz="15620"/>
    <p:restoredTop sz="94660"/>
  </p:normalViewPr>
  <p:slideViewPr>
    <p:cSldViewPr snapToGrid="0" snapToObjects="1">
      <p:cViewPr varScale="1">
        <p:scale>
          <a:sx n="107" d="100"/>
          <a:sy n="107" d="100"/>
        </p:scale>
        <p:origin x="-928"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E9CE15-0FA6-0E45-B2CA-67A3A345B64E}" type="datetime1">
              <a:rPr lang="en-US" smtClean="0"/>
              <a:pPr/>
              <a:t>12/21/11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7223F7-0450-734F-9CA7-CCCBF821E90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1871A-AAB3-3543-B821-ABDAB512AB45}" type="datetime1">
              <a:rPr lang="en-US" smtClean="0"/>
              <a:pPr/>
              <a:t>12/21/11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E8CAC-C3A5-5244-9DE7-24A0F097478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126" rtl="0" eaLnBrk="1" latinLnBrk="0" hangingPunct="1">
      <a:defRPr sz="1200" kern="1200">
        <a:solidFill>
          <a:schemeClr val="tx1"/>
        </a:solidFill>
        <a:latin typeface="+mn-lt"/>
        <a:ea typeface="+mn-ea"/>
        <a:cs typeface="+mn-cs"/>
      </a:defRPr>
    </a:lvl1pPr>
    <a:lvl2pPr marL="457126" algn="l" defTabSz="457126" rtl="0" eaLnBrk="1" latinLnBrk="0" hangingPunct="1">
      <a:defRPr sz="1200" kern="1200">
        <a:solidFill>
          <a:schemeClr val="tx1"/>
        </a:solidFill>
        <a:latin typeface="+mn-lt"/>
        <a:ea typeface="+mn-ea"/>
        <a:cs typeface="+mn-cs"/>
      </a:defRPr>
    </a:lvl2pPr>
    <a:lvl3pPr marL="914252" algn="l" defTabSz="457126" rtl="0" eaLnBrk="1" latinLnBrk="0" hangingPunct="1">
      <a:defRPr sz="1200" kern="1200">
        <a:solidFill>
          <a:schemeClr val="tx1"/>
        </a:solidFill>
        <a:latin typeface="+mn-lt"/>
        <a:ea typeface="+mn-ea"/>
        <a:cs typeface="+mn-cs"/>
      </a:defRPr>
    </a:lvl3pPr>
    <a:lvl4pPr marL="1371378" algn="l" defTabSz="457126" rtl="0" eaLnBrk="1" latinLnBrk="0" hangingPunct="1">
      <a:defRPr sz="1200" kern="1200">
        <a:solidFill>
          <a:schemeClr val="tx1"/>
        </a:solidFill>
        <a:latin typeface="+mn-lt"/>
        <a:ea typeface="+mn-ea"/>
        <a:cs typeface="+mn-cs"/>
      </a:defRPr>
    </a:lvl4pPr>
    <a:lvl5pPr marL="1828504" algn="l" defTabSz="457126" rtl="0" eaLnBrk="1" latinLnBrk="0" hangingPunct="1">
      <a:defRPr sz="1200" kern="1200">
        <a:solidFill>
          <a:schemeClr val="tx1"/>
        </a:solidFill>
        <a:latin typeface="+mn-lt"/>
        <a:ea typeface="+mn-ea"/>
        <a:cs typeface="+mn-cs"/>
      </a:defRPr>
    </a:lvl5pPr>
    <a:lvl6pPr marL="2285630" algn="l" defTabSz="457126" rtl="0" eaLnBrk="1" latinLnBrk="0" hangingPunct="1">
      <a:defRPr sz="1200" kern="1200">
        <a:solidFill>
          <a:schemeClr val="tx1"/>
        </a:solidFill>
        <a:latin typeface="+mn-lt"/>
        <a:ea typeface="+mn-ea"/>
        <a:cs typeface="+mn-cs"/>
      </a:defRPr>
    </a:lvl6pPr>
    <a:lvl7pPr marL="2742756" algn="l" defTabSz="457126" rtl="0" eaLnBrk="1" latinLnBrk="0" hangingPunct="1">
      <a:defRPr sz="1200" kern="1200">
        <a:solidFill>
          <a:schemeClr val="tx1"/>
        </a:solidFill>
        <a:latin typeface="+mn-lt"/>
        <a:ea typeface="+mn-ea"/>
        <a:cs typeface="+mn-cs"/>
      </a:defRPr>
    </a:lvl7pPr>
    <a:lvl8pPr marL="3199884" algn="l" defTabSz="457126" rtl="0" eaLnBrk="1" latinLnBrk="0" hangingPunct="1">
      <a:defRPr sz="1200" kern="1200">
        <a:solidFill>
          <a:schemeClr val="tx1"/>
        </a:solidFill>
        <a:latin typeface="+mn-lt"/>
        <a:ea typeface="+mn-ea"/>
        <a:cs typeface="+mn-cs"/>
      </a:defRPr>
    </a:lvl8pPr>
    <a:lvl9pPr marL="3657010"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8E8CAC-C3A5-5244-9DE7-24A0F09747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to keep things more manageable, let’s consider a restricted universe consisting of three individuals.</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The question is who can defeat the Dark Lord and the three possible answers are: Bart, Marge, and </a:t>
            </a:r>
            <a:r>
              <a:rPr lang="en-US" baseline="0" dirty="0" err="1" smtClean="0"/>
              <a:t>Bart+Marge</a:t>
            </a:r>
            <a:r>
              <a:rPr lang="en-US" baseline="0" dirty="0" smtClean="0"/>
              <a:t>.  We will suppose that each answer corresponds to a single world.  Each rectangle is an information state.  The fact that none of the individuals have tags on them represents the fact that the world is paired with an empty assignment.  This is the background against which “A mere child succeeded” will be evaluated.</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analyze this case we need a definition for the quantifier....</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quantifier “some” will take this state...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t>
            </a:r>
            <a:r>
              <a:rPr lang="en-US" baseline="0" dirty="0" smtClean="0"/>
              <a:t> and </a:t>
            </a:r>
            <a:r>
              <a:rPr lang="en-US" dirty="0" smtClean="0"/>
              <a:t>introduce the discourse referent 7 into the discourse.</a:t>
            </a:r>
            <a:r>
              <a:rPr lang="en-US" baseline="0" dirty="0" smtClean="0"/>
              <a:t> There is still only one world per information state, but now that world is paired with three different assignments per information state, one assignment per individual in the model.  One for Maggie, one for Marge, and one for Bart.</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 from this state...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Domain restriction eliminates the assignments of 7 to Maggie. </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input state for nu</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Then nu changes the question.  </a:t>
            </a:r>
            <a:r>
              <a:rPr lang="en-US" baseline="0" dirty="0" smtClean="0"/>
              <a:t>We still have the same six world-assignment pairs, with two assignments per world, but now the information states are grouped according to the properties of the individual to which 7 is assigned.  In the lower-ranked state, 7 is assigned to a child (Bart), and in the higher-ranked state, 7 is assigned to an adult (Marge).   This satisfies the presupposition of “mere child”, which is that 7 is at least a child, thanks to the domain restriction that we performed earlier.</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universe of individuals</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at-issue content</a:t>
            </a:r>
            <a:r>
              <a:rPr lang="en-US" baseline="0" dirty="0" smtClean="0"/>
              <a:t> of “mere child” is that 7 is no more than a child, so the state in which 7 is assigned to an adult is eliminated.</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After we are done processing the scope of the quantifier, the question is reset to “Who could</a:t>
            </a:r>
            <a:r>
              <a:rPr lang="en-US" baseline="0" dirty="0" smtClean="0"/>
              <a:t> defeat the Dark Lord”, with the world-assignment pairs that we have eliminated removed.  They are all assignments mapping 7 to a child.</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restrictor says that 7 succeeded, so the state</a:t>
            </a:r>
            <a:r>
              <a:rPr lang="en-US" baseline="0" dirty="0" smtClean="0"/>
              <a:t> in which 7 was mapped Bart but Bart did not succeed is eliminated.  This leaves us with two possibilities: Bart succeeded and nobody else did, or Bart and Marge succeeded. </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 is a set of worlds.  The stars represent</a:t>
            </a:r>
            <a:r>
              <a:rPr lang="en-US" baseline="0" dirty="0" smtClean="0"/>
              <a:t> a predicate, say, “won”, or “proved </a:t>
            </a:r>
            <a:r>
              <a:rPr lang="en-US" baseline="0" dirty="0" err="1" smtClean="0"/>
              <a:t>Goldbach’s</a:t>
            </a:r>
            <a:r>
              <a:rPr lang="en-US" baseline="0" dirty="0" smtClean="0"/>
              <a:t> conjecture”.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worlds excluding those in which a baby or a dog satisfies the predicate.  If someone says “somebody_7 proved </a:t>
            </a:r>
            <a:r>
              <a:rPr lang="en-US" baseline="0" dirty="0" err="1" smtClean="0"/>
              <a:t>Goldbach’s</a:t>
            </a:r>
            <a:r>
              <a:rPr lang="en-US" baseline="0" dirty="0" smtClean="0"/>
              <a:t> conjecture”, and the stars represent having proved </a:t>
            </a:r>
            <a:r>
              <a:rPr lang="en-US" baseline="0" dirty="0" err="1" smtClean="0"/>
              <a:t>Goldbach’s</a:t>
            </a:r>
            <a:r>
              <a:rPr lang="en-US" baseline="0" dirty="0" smtClean="0"/>
              <a:t> conjecture, then the conversational participants might assume that these are the only worlds left under consideration.  The assignments would all map 7 to an individual that is starred in the world they are paired with (or sum of individuals that is starred).  Excluding assignments of sums, this makes for 12 world-assignment pairs.  This would be an appropriate information state in which to utter “He/She_7 was only a child”, assuming that the question is “What properties does 7 have?”.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 are the world-assignment pairs left after updating with “Somebody proved </a:t>
            </a:r>
            <a:r>
              <a:rPr lang="en-US" dirty="0" err="1" smtClean="0"/>
              <a:t>Goldbach’s</a:t>
            </a:r>
            <a:r>
              <a:rPr lang="en-US" dirty="0" smtClean="0"/>
              <a:t> conjecture”.</a:t>
            </a:r>
            <a:r>
              <a:rPr lang="en-US" baseline="0" dirty="0" smtClean="0"/>
              <a:t>  The world-assignment pairs involving the same world are put together in the same circle.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world-assignment</a:t>
            </a:r>
            <a:r>
              <a:rPr lang="en-US" baseline="0" dirty="0" smtClean="0"/>
              <a:t> pairs in which 7 is mapped to a child who succeeded are circled in red.  The set of those world-assignment pairs is the information state corresponding to the proposition that 7 is a child.  That is one of the answers to the question, “how powerful of a being is 7?”.  The remainder are pairs in which 7 is mapped to an adult.  That is another answer to the question.  The answer “7 is a child” is ranked lower than the answer “7 is an adult”.</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 is a nicer picture showing that.  The information</a:t>
            </a:r>
            <a:r>
              <a:rPr lang="en-US" baseline="0" dirty="0" smtClean="0"/>
              <a:t> state consisting of the world-assignment pairs in which 7 is mapped to an adult is ranked higher than the information state consisting of the world-assignment pairs in which 7 is mapped to a child.  This is a context: a ranking over information states.</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information state consisting</a:t>
            </a:r>
            <a:r>
              <a:rPr lang="en-US" baseline="0" dirty="0" smtClean="0"/>
              <a:t> of world-assignment pairs in which 7 is mapped to a child (who solved </a:t>
            </a:r>
            <a:r>
              <a:rPr lang="en-US" baseline="0" dirty="0" err="1" smtClean="0"/>
              <a:t>Goldbach’s</a:t>
            </a:r>
            <a:r>
              <a:rPr lang="en-US" baseline="0" dirty="0" smtClean="0"/>
              <a:t> conjecture) is the only one that remains in the output state.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Who</a:t>
            </a:r>
            <a:r>
              <a:rPr lang="en-US" baseline="0" dirty="0" smtClean="0"/>
              <a:t> could stop the Dark Lord from returning? Only children and adults, conceivably.  Here are the answers arranged as a </a:t>
            </a:r>
            <a:r>
              <a:rPr lang="en-US" baseline="0" dirty="0" err="1" smtClean="0"/>
              <a:t>boolean</a:t>
            </a:r>
            <a:r>
              <a:rPr lang="en-US" baseline="0" dirty="0" smtClean="0"/>
              <a:t> lattice.</a:t>
            </a:r>
            <a:endParaRPr lang="en-US" dirty="0"/>
          </a:p>
        </p:txBody>
      </p:sp>
      <p:sp>
        <p:nvSpPr>
          <p:cNvPr id="4" name="Slide Number Placeholder 3"/>
          <p:cNvSpPr>
            <a:spLocks noGrp="1"/>
          </p:cNvSpPr>
          <p:nvPr>
            <p:ph type="sldNum" sz="quarter" idx="10"/>
          </p:nvPr>
        </p:nvSpPr>
        <p:spPr/>
        <p:txBody>
          <a:bodyPr/>
          <a:lstStyle/>
          <a:p>
            <a:fld id="{958E8CAC-C3A5-5244-9DE7-24A0F097478D}"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3DB64A1-11E8-6749-A2DF-DF52D31230C5}" type="datetime1">
              <a:rPr lang="en-US" smtClean="0"/>
              <a:pPr/>
              <a:t>12/21/11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BA5E0C-9EFA-5649-85BC-B40BB749C73D}" type="datetime1">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01412-4D32-EA42-9BB3-3A9EFCE800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4F57FE-EB4A-C746-9A17-6784345A678F}" type="datetime1">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01412-4D32-EA42-9BB3-3A9EFCE800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30DF11-51CA-D84A-9159-554591A28E68}" type="datetime1">
              <a:rPr lang="en-US" smtClean="0"/>
              <a:pPr/>
              <a:t>12/21/11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01412-4D32-EA42-9BB3-3A9EFCE8003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C0DBFE-4FD9-A943-8993-7E092A86C57D}" type="datetime1">
              <a:rPr lang="en-US" smtClean="0"/>
              <a:pPr/>
              <a:t>12/21/11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D401412-4D32-EA42-9BB3-3A9EFCE800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28E519-9819-4F47-A585-399F700DD7F7}" type="datetime1">
              <a:rPr lang="en-US" smtClean="0"/>
              <a:pPr/>
              <a:t>12/21/11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01412-4D32-EA42-9BB3-3A9EFCE8003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C9617E-EF6C-8346-8251-6DF663A8238B}" type="datetime1">
              <a:rPr lang="en-US" smtClean="0"/>
              <a:pPr/>
              <a:t>12/21/11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01412-4D32-EA42-9BB3-3A9EFCE8003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4CD7CB-9EF9-2B47-94B7-57417BE68267}" type="datetime1">
              <a:rPr lang="en-US" smtClean="0"/>
              <a:pPr/>
              <a:t>12/21/11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01412-4D32-EA42-9BB3-3A9EFCE800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D9754-13CC-D84C-B740-70370FF4F65A}" type="datetime1">
              <a:rPr lang="en-US" smtClean="0"/>
              <a:pPr/>
              <a:t>12/21/11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01412-4D32-EA42-9BB3-3A9EFCE800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857AC7-10D3-474D-B683-22CFD1C4C059}" type="datetime1">
              <a:rPr lang="en-US" smtClean="0"/>
              <a:pPr/>
              <a:t>12/21/11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79E75DD-38E4-C54D-9C72-AB35928EC50F}" type="datetime1">
              <a:rPr lang="en-US" smtClean="0"/>
              <a:pPr/>
              <a:t>12/21/11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D401412-4D32-EA42-9BB3-3A9EFCE8003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0FA7E11-AA57-B741-91E0-E4D67C937F5E}" type="datetime1">
              <a:rPr lang="en-US" smtClean="0"/>
              <a:pPr/>
              <a:t>12/21/11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D401412-4D32-EA42-9BB3-3A9EFCE800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gradFill flip="none" rotWithShape="1">
          <a:gsLst>
            <a:gs pos="0">
              <a:schemeClr val="accent5">
                <a:lumMod val="50000"/>
              </a:schemeClr>
            </a:gs>
            <a:gs pos="100000">
              <a:srgbClr val="FFFF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6556" y="3200400"/>
            <a:ext cx="6858000" cy="1600200"/>
          </a:xfrm>
        </p:spPr>
        <p:txBody>
          <a:bodyPr/>
          <a:lstStyle/>
          <a:p>
            <a:r>
              <a:rPr lang="en-US" sz="2400" dirty="0" smtClean="0">
                <a:solidFill>
                  <a:schemeClr val="tx1">
                    <a:lumMod val="75000"/>
                    <a:lumOff val="25000"/>
                  </a:schemeClr>
                </a:solidFill>
              </a:rPr>
              <a:t>Elizabeth </a:t>
            </a:r>
            <a:r>
              <a:rPr lang="en-US" sz="2400" dirty="0" err="1" smtClean="0">
                <a:solidFill>
                  <a:schemeClr val="tx1">
                    <a:lumMod val="75000"/>
                    <a:lumOff val="25000"/>
                  </a:schemeClr>
                </a:solidFill>
              </a:rPr>
              <a:t>Coppock</a:t>
            </a:r>
            <a:r>
              <a:rPr lang="en-US" sz="2400" dirty="0" smtClean="0">
                <a:solidFill>
                  <a:schemeClr val="tx1">
                    <a:lumMod val="75000"/>
                    <a:lumOff val="25000"/>
                  </a:schemeClr>
                </a:solidFill>
              </a:rPr>
              <a:t>, Heinrich Heine University, Düsseldorf</a:t>
            </a:r>
          </a:p>
          <a:p>
            <a:r>
              <a:rPr lang="en-US" sz="2400" dirty="0" smtClean="0">
                <a:solidFill>
                  <a:schemeClr val="tx1">
                    <a:lumMod val="75000"/>
                    <a:lumOff val="25000"/>
                  </a:schemeClr>
                </a:solidFill>
              </a:rPr>
              <a:t>David Beaver, University of Texas at Austin</a:t>
            </a:r>
          </a:p>
          <a:p>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Amsterdam Colloquium 2011</a:t>
            </a:r>
            <a:endParaRPr lang="en-US" sz="2400" dirty="0">
              <a:solidFill>
                <a:schemeClr val="tx1">
                  <a:lumMod val="75000"/>
                  <a:lumOff val="25000"/>
                </a:schemeClr>
              </a:solidFill>
            </a:endParaRPr>
          </a:p>
        </p:txBody>
      </p:sp>
      <p:sp>
        <p:nvSpPr>
          <p:cNvPr id="2" name="Title 1"/>
          <p:cNvSpPr>
            <a:spLocks noGrp="1"/>
          </p:cNvSpPr>
          <p:nvPr>
            <p:ph type="ctrTitle"/>
          </p:nvPr>
        </p:nvSpPr>
        <p:spPr/>
        <p:txBody>
          <a:bodyPr/>
          <a:lstStyle/>
          <a:p>
            <a:r>
              <a:rPr lang="en-US" b="1" dirty="0" smtClean="0"/>
              <a:t>Exclusive Updates!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Quantificational readings</a:t>
            </a:r>
            <a:endParaRPr lang="en-US" dirty="0"/>
          </a:p>
        </p:txBody>
      </p:sp>
      <p:sp>
        <p:nvSpPr>
          <p:cNvPr id="3" name="Content Placeholder 2"/>
          <p:cNvSpPr>
            <a:spLocks noGrp="1"/>
          </p:cNvSpPr>
          <p:nvPr>
            <p:ph sz="quarter" idx="1"/>
          </p:nvPr>
        </p:nvSpPr>
        <p:spPr/>
        <p:txBody>
          <a:bodyPr/>
          <a:lstStyle/>
          <a:p>
            <a:pPr lvl="1">
              <a:buNone/>
            </a:pPr>
            <a:r>
              <a:rPr lang="en-US" i="1" dirty="0" smtClean="0"/>
              <a:t>John invited </a:t>
            </a:r>
            <a:r>
              <a:rPr lang="en-US" b="1" i="1" dirty="0" smtClean="0"/>
              <a:t>only </a:t>
            </a:r>
            <a:r>
              <a:rPr lang="en-US" i="1" dirty="0" smtClean="0"/>
              <a:t>Mary &amp; Sue</a:t>
            </a:r>
            <a:r>
              <a:rPr lang="en-US" dirty="0" smtClean="0"/>
              <a:t> / </a:t>
            </a:r>
            <a:r>
              <a:rPr lang="en-US" b="1" i="1" dirty="0" smtClean="0"/>
              <a:t>Only </a:t>
            </a:r>
            <a:r>
              <a:rPr lang="en-US" i="1" dirty="0" smtClean="0"/>
              <a:t>Mary &amp; Sue were invited by John</a:t>
            </a:r>
            <a:endParaRPr lang="en-US" dirty="0" smtClean="0"/>
          </a:p>
          <a:p>
            <a:pPr lvl="1">
              <a:buNone/>
            </a:pPr>
            <a:endParaRPr lang="en-US" dirty="0"/>
          </a:p>
        </p:txBody>
      </p:sp>
      <p:sp>
        <p:nvSpPr>
          <p:cNvPr id="4" name="TextBox 3"/>
          <p:cNvSpPr txBox="1"/>
          <p:nvPr/>
        </p:nvSpPr>
        <p:spPr>
          <a:xfrm>
            <a:off x="3033957" y="4272703"/>
            <a:ext cx="116649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Mary &amp; Sue</a:t>
            </a:r>
            <a:endParaRPr lang="en-US" dirty="0"/>
          </a:p>
        </p:txBody>
      </p:sp>
      <p:sp>
        <p:nvSpPr>
          <p:cNvPr id="5" name="TextBox 4"/>
          <p:cNvSpPr txBox="1"/>
          <p:nvPr/>
        </p:nvSpPr>
        <p:spPr>
          <a:xfrm>
            <a:off x="4554963" y="4284573"/>
            <a:ext cx="11085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Fred</a:t>
            </a:r>
            <a:endParaRPr lang="en-US" dirty="0"/>
          </a:p>
        </p:txBody>
      </p:sp>
      <p:sp>
        <p:nvSpPr>
          <p:cNvPr id="6" name="TextBox 5"/>
          <p:cNvSpPr txBox="1"/>
          <p:nvPr/>
        </p:nvSpPr>
        <p:spPr>
          <a:xfrm>
            <a:off x="2938997" y="5329705"/>
            <a:ext cx="6249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a:t>
            </a:r>
            <a:endParaRPr lang="en-US" dirty="0"/>
          </a:p>
        </p:txBody>
      </p:sp>
      <p:sp>
        <p:nvSpPr>
          <p:cNvPr id="7" name="TextBox 6"/>
          <p:cNvSpPr txBox="1"/>
          <p:nvPr/>
        </p:nvSpPr>
        <p:spPr>
          <a:xfrm>
            <a:off x="5459020" y="5329705"/>
            <a:ext cx="4803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a:t>
            </a:r>
            <a:endParaRPr lang="en-US" dirty="0"/>
          </a:p>
        </p:txBody>
      </p:sp>
      <p:sp>
        <p:nvSpPr>
          <p:cNvPr id="8" name="TextBox 7"/>
          <p:cNvSpPr txBox="1"/>
          <p:nvPr/>
        </p:nvSpPr>
        <p:spPr>
          <a:xfrm>
            <a:off x="7779033" y="5329705"/>
            <a:ext cx="56938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Fred</a:t>
            </a:r>
            <a:endParaRPr lang="en-US" dirty="0"/>
          </a:p>
        </p:txBody>
      </p:sp>
      <p:sp>
        <p:nvSpPr>
          <p:cNvPr id="9" name="TextBox 8"/>
          <p:cNvSpPr txBox="1"/>
          <p:nvPr/>
        </p:nvSpPr>
        <p:spPr>
          <a:xfrm>
            <a:off x="6832705" y="3389605"/>
            <a:ext cx="179474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Fred</a:t>
            </a:r>
            <a:endParaRPr lang="en-US" dirty="0"/>
          </a:p>
        </p:txBody>
      </p:sp>
      <p:cxnSp>
        <p:nvCxnSpPr>
          <p:cNvPr id="11" name="Straight Connector 10"/>
          <p:cNvCxnSpPr>
            <a:stCxn id="9" idx="2"/>
            <a:endCxn id="4" idx="0"/>
          </p:cNvCxnSpPr>
          <p:nvPr/>
        </p:nvCxnSpPr>
        <p:spPr>
          <a:xfrm rot="5400000">
            <a:off x="5416758" y="1959383"/>
            <a:ext cx="513766" cy="4112874"/>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15918" y="4284573"/>
            <a:ext cx="11522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a:t>
            </a:r>
            <a:endParaRPr lang="en-US" dirty="0"/>
          </a:p>
        </p:txBody>
      </p:sp>
      <p:sp>
        <p:nvSpPr>
          <p:cNvPr id="29" name="TextBox 28"/>
          <p:cNvSpPr txBox="1"/>
          <p:nvPr/>
        </p:nvSpPr>
        <p:spPr>
          <a:xfrm>
            <a:off x="2647435" y="3389605"/>
            <a:ext cx="16938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a:t>
            </a:r>
            <a:endParaRPr lang="en-US" dirty="0"/>
          </a:p>
        </p:txBody>
      </p:sp>
      <p:sp>
        <p:nvSpPr>
          <p:cNvPr id="31" name="TextBox 30"/>
          <p:cNvSpPr txBox="1"/>
          <p:nvPr/>
        </p:nvSpPr>
        <p:spPr>
          <a:xfrm>
            <a:off x="4749552" y="3389609"/>
            <a:ext cx="17805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 &amp; Fred</a:t>
            </a:r>
            <a:endParaRPr lang="en-US" dirty="0"/>
          </a:p>
        </p:txBody>
      </p:sp>
      <p:sp>
        <p:nvSpPr>
          <p:cNvPr id="33" name="TextBox 32"/>
          <p:cNvSpPr txBox="1"/>
          <p:nvPr/>
        </p:nvSpPr>
        <p:spPr>
          <a:xfrm>
            <a:off x="3287073" y="2534963"/>
            <a:ext cx="23221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 &amp; Fred</a:t>
            </a:r>
            <a:endParaRPr lang="en-US" dirty="0"/>
          </a:p>
        </p:txBody>
      </p:sp>
      <p:cxnSp>
        <p:nvCxnSpPr>
          <p:cNvPr id="40" name="Straight Connector 39"/>
          <p:cNvCxnSpPr>
            <a:stCxn id="29" idx="2"/>
            <a:endCxn id="4" idx="0"/>
          </p:cNvCxnSpPr>
          <p:nvPr/>
        </p:nvCxnSpPr>
        <p:spPr>
          <a:xfrm rot="16200000" flipH="1">
            <a:off x="3298903" y="3954402"/>
            <a:ext cx="513766" cy="122835"/>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531916" y="4284573"/>
            <a:ext cx="12531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Fred</a:t>
            </a:r>
            <a:endParaRPr lang="en-US" dirty="0"/>
          </a:p>
        </p:txBody>
      </p:sp>
      <p:sp>
        <p:nvSpPr>
          <p:cNvPr id="67" name="TextBox 66"/>
          <p:cNvSpPr txBox="1"/>
          <p:nvPr/>
        </p:nvSpPr>
        <p:spPr>
          <a:xfrm>
            <a:off x="1467148" y="5329706"/>
            <a:ext cx="4661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a:t>
            </a:r>
            <a:endParaRPr lang="en-US" dirty="0"/>
          </a:p>
        </p:txBody>
      </p:sp>
      <p:sp>
        <p:nvSpPr>
          <p:cNvPr id="74" name="TextBox 73"/>
          <p:cNvSpPr txBox="1"/>
          <p:nvPr/>
        </p:nvSpPr>
        <p:spPr>
          <a:xfrm>
            <a:off x="136570" y="4296443"/>
            <a:ext cx="109517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 &amp; Fred</a:t>
            </a:r>
            <a:endParaRPr lang="en-US" dirty="0"/>
          </a:p>
        </p:txBody>
      </p:sp>
      <p:sp>
        <p:nvSpPr>
          <p:cNvPr id="75" name="TextBox 74"/>
          <p:cNvSpPr txBox="1"/>
          <p:nvPr/>
        </p:nvSpPr>
        <p:spPr>
          <a:xfrm>
            <a:off x="6200467" y="4296443"/>
            <a:ext cx="10076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a:t>
            </a:r>
            <a:endParaRPr lang="en-US" dirty="0"/>
          </a:p>
        </p:txBody>
      </p:sp>
      <p:sp>
        <p:nvSpPr>
          <p:cNvPr id="98" name="TextBox 97"/>
          <p:cNvSpPr txBox="1"/>
          <p:nvPr/>
        </p:nvSpPr>
        <p:spPr>
          <a:xfrm>
            <a:off x="649180" y="3389604"/>
            <a:ext cx="16359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 &amp; Fred</a:t>
            </a:r>
            <a:endParaRPr lang="en-US" dirty="0"/>
          </a:p>
        </p:txBody>
      </p:sp>
      <p:cxnSp>
        <p:nvCxnSpPr>
          <p:cNvPr id="124" name="Straight Connector 123"/>
          <p:cNvCxnSpPr>
            <a:stCxn id="33" idx="2"/>
            <a:endCxn id="29" idx="0"/>
          </p:cNvCxnSpPr>
          <p:nvPr/>
        </p:nvCxnSpPr>
        <p:spPr>
          <a:xfrm rot="5400000">
            <a:off x="3728596" y="2670068"/>
            <a:ext cx="485310" cy="953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33" idx="2"/>
            <a:endCxn id="9" idx="0"/>
          </p:cNvCxnSpPr>
          <p:nvPr/>
        </p:nvCxnSpPr>
        <p:spPr>
          <a:xfrm rot="16200000" flipH="1">
            <a:off x="5846450" y="1505977"/>
            <a:ext cx="485310" cy="3281945"/>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82452" y="5175401"/>
            <a:ext cx="8144998"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20470" y="3247164"/>
            <a:ext cx="2164984"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0131" y="4177743"/>
            <a:ext cx="2818866"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4590573" y="3318384"/>
            <a:ext cx="1975132" cy="511777"/>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529894" y="4237093"/>
            <a:ext cx="4419742"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811646" y="6118403"/>
            <a:ext cx="3468618" cy="369332"/>
          </a:xfrm>
          <a:prstGeom prst="rect">
            <a:avLst/>
          </a:prstGeom>
          <a:noFill/>
        </p:spPr>
        <p:txBody>
          <a:bodyPr wrap="none" rtlCol="0">
            <a:spAutoFit/>
          </a:bodyPr>
          <a:lstStyle/>
          <a:p>
            <a:r>
              <a:rPr lang="en-US" b="1" dirty="0" smtClean="0"/>
              <a:t>Presupposed</a:t>
            </a:r>
            <a:r>
              <a:rPr lang="en-US" dirty="0" smtClean="0"/>
              <a:t>: </a:t>
            </a:r>
            <a:r>
              <a:rPr lang="en-US" b="1" dirty="0" smtClean="0"/>
              <a:t>At least </a:t>
            </a:r>
            <a:r>
              <a:rPr lang="en-US" dirty="0" smtClean="0"/>
              <a:t>Mary and Sue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Quantificational readings</a:t>
            </a:r>
            <a:endParaRPr lang="en-US" dirty="0"/>
          </a:p>
        </p:txBody>
      </p:sp>
      <p:sp>
        <p:nvSpPr>
          <p:cNvPr id="3" name="Content Placeholder 2"/>
          <p:cNvSpPr>
            <a:spLocks noGrp="1"/>
          </p:cNvSpPr>
          <p:nvPr>
            <p:ph sz="quarter" idx="1"/>
          </p:nvPr>
        </p:nvSpPr>
        <p:spPr/>
        <p:txBody>
          <a:bodyPr/>
          <a:lstStyle/>
          <a:p>
            <a:pPr lvl="1">
              <a:buNone/>
            </a:pPr>
            <a:r>
              <a:rPr lang="en-US" i="1" dirty="0" smtClean="0"/>
              <a:t>John invited </a:t>
            </a:r>
            <a:r>
              <a:rPr lang="en-US" b="1" i="1" dirty="0" smtClean="0"/>
              <a:t>only </a:t>
            </a:r>
            <a:r>
              <a:rPr lang="en-US" i="1" dirty="0" smtClean="0"/>
              <a:t>Mary &amp; Sue</a:t>
            </a:r>
            <a:r>
              <a:rPr lang="en-US" dirty="0" smtClean="0"/>
              <a:t> / </a:t>
            </a:r>
            <a:r>
              <a:rPr lang="en-US" b="1" i="1" dirty="0" smtClean="0"/>
              <a:t>Only </a:t>
            </a:r>
            <a:r>
              <a:rPr lang="en-US" i="1" dirty="0" smtClean="0"/>
              <a:t>Mary &amp; Sue were invited by John</a:t>
            </a:r>
            <a:endParaRPr lang="en-US" dirty="0" smtClean="0"/>
          </a:p>
          <a:p>
            <a:pPr lvl="1">
              <a:buNone/>
            </a:pPr>
            <a:endParaRPr lang="en-US" dirty="0"/>
          </a:p>
        </p:txBody>
      </p:sp>
      <p:sp>
        <p:nvSpPr>
          <p:cNvPr id="4" name="TextBox 3"/>
          <p:cNvSpPr txBox="1"/>
          <p:nvPr/>
        </p:nvSpPr>
        <p:spPr>
          <a:xfrm>
            <a:off x="3033957" y="4272703"/>
            <a:ext cx="116649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Mary &amp; Sue</a:t>
            </a:r>
            <a:endParaRPr lang="en-US" dirty="0"/>
          </a:p>
        </p:txBody>
      </p:sp>
      <p:sp>
        <p:nvSpPr>
          <p:cNvPr id="5" name="TextBox 4"/>
          <p:cNvSpPr txBox="1"/>
          <p:nvPr/>
        </p:nvSpPr>
        <p:spPr>
          <a:xfrm>
            <a:off x="4554963" y="4284573"/>
            <a:ext cx="11085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Fred</a:t>
            </a:r>
            <a:endParaRPr lang="en-US" dirty="0"/>
          </a:p>
        </p:txBody>
      </p:sp>
      <p:sp>
        <p:nvSpPr>
          <p:cNvPr id="6" name="TextBox 5"/>
          <p:cNvSpPr txBox="1"/>
          <p:nvPr/>
        </p:nvSpPr>
        <p:spPr>
          <a:xfrm>
            <a:off x="2938997" y="5329705"/>
            <a:ext cx="6249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a:t>
            </a:r>
            <a:endParaRPr lang="en-US" dirty="0"/>
          </a:p>
        </p:txBody>
      </p:sp>
      <p:sp>
        <p:nvSpPr>
          <p:cNvPr id="7" name="TextBox 6"/>
          <p:cNvSpPr txBox="1"/>
          <p:nvPr/>
        </p:nvSpPr>
        <p:spPr>
          <a:xfrm>
            <a:off x="5459020" y="5329705"/>
            <a:ext cx="4803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a:t>
            </a:r>
            <a:endParaRPr lang="en-US" dirty="0"/>
          </a:p>
        </p:txBody>
      </p:sp>
      <p:sp>
        <p:nvSpPr>
          <p:cNvPr id="8" name="TextBox 7"/>
          <p:cNvSpPr txBox="1"/>
          <p:nvPr/>
        </p:nvSpPr>
        <p:spPr>
          <a:xfrm>
            <a:off x="7779033" y="5329705"/>
            <a:ext cx="56938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Fred</a:t>
            </a:r>
            <a:endParaRPr lang="en-US" dirty="0"/>
          </a:p>
        </p:txBody>
      </p:sp>
      <p:sp>
        <p:nvSpPr>
          <p:cNvPr id="9" name="TextBox 8"/>
          <p:cNvSpPr txBox="1"/>
          <p:nvPr/>
        </p:nvSpPr>
        <p:spPr>
          <a:xfrm>
            <a:off x="6832705" y="3389605"/>
            <a:ext cx="179474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Fred</a:t>
            </a:r>
            <a:endParaRPr lang="en-US" dirty="0"/>
          </a:p>
        </p:txBody>
      </p:sp>
      <p:sp>
        <p:nvSpPr>
          <p:cNvPr id="28" name="TextBox 27"/>
          <p:cNvSpPr txBox="1"/>
          <p:nvPr/>
        </p:nvSpPr>
        <p:spPr>
          <a:xfrm>
            <a:off x="1515918" y="4284573"/>
            <a:ext cx="11522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a:t>
            </a:r>
            <a:endParaRPr lang="en-US" dirty="0"/>
          </a:p>
        </p:txBody>
      </p:sp>
      <p:sp>
        <p:nvSpPr>
          <p:cNvPr id="29" name="TextBox 28"/>
          <p:cNvSpPr txBox="1"/>
          <p:nvPr/>
        </p:nvSpPr>
        <p:spPr>
          <a:xfrm>
            <a:off x="2647435" y="3389605"/>
            <a:ext cx="16938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a:t>
            </a:r>
            <a:endParaRPr lang="en-US" dirty="0"/>
          </a:p>
        </p:txBody>
      </p:sp>
      <p:sp>
        <p:nvSpPr>
          <p:cNvPr id="31" name="TextBox 30"/>
          <p:cNvSpPr txBox="1"/>
          <p:nvPr/>
        </p:nvSpPr>
        <p:spPr>
          <a:xfrm>
            <a:off x="4749552" y="3389609"/>
            <a:ext cx="17805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 &amp; Fred</a:t>
            </a:r>
            <a:endParaRPr lang="en-US" dirty="0"/>
          </a:p>
        </p:txBody>
      </p:sp>
      <p:sp>
        <p:nvSpPr>
          <p:cNvPr id="33" name="TextBox 32"/>
          <p:cNvSpPr txBox="1"/>
          <p:nvPr/>
        </p:nvSpPr>
        <p:spPr>
          <a:xfrm>
            <a:off x="3287073" y="2534963"/>
            <a:ext cx="23221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 &amp; Fred</a:t>
            </a:r>
            <a:endParaRPr lang="en-US" dirty="0"/>
          </a:p>
        </p:txBody>
      </p:sp>
      <p:sp>
        <p:nvSpPr>
          <p:cNvPr id="47" name="TextBox 46"/>
          <p:cNvSpPr txBox="1"/>
          <p:nvPr/>
        </p:nvSpPr>
        <p:spPr>
          <a:xfrm>
            <a:off x="7531916" y="4284573"/>
            <a:ext cx="12531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Fred</a:t>
            </a:r>
            <a:endParaRPr lang="en-US" dirty="0"/>
          </a:p>
        </p:txBody>
      </p:sp>
      <p:sp>
        <p:nvSpPr>
          <p:cNvPr id="67" name="TextBox 66"/>
          <p:cNvSpPr txBox="1"/>
          <p:nvPr/>
        </p:nvSpPr>
        <p:spPr>
          <a:xfrm>
            <a:off x="1467148" y="5329706"/>
            <a:ext cx="4661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a:t>
            </a:r>
            <a:endParaRPr lang="en-US" dirty="0"/>
          </a:p>
        </p:txBody>
      </p:sp>
      <p:sp>
        <p:nvSpPr>
          <p:cNvPr id="74" name="TextBox 73"/>
          <p:cNvSpPr txBox="1"/>
          <p:nvPr/>
        </p:nvSpPr>
        <p:spPr>
          <a:xfrm>
            <a:off x="136570" y="4296443"/>
            <a:ext cx="109517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 &amp; Fred</a:t>
            </a:r>
            <a:endParaRPr lang="en-US" dirty="0"/>
          </a:p>
        </p:txBody>
      </p:sp>
      <p:sp>
        <p:nvSpPr>
          <p:cNvPr id="75" name="TextBox 74"/>
          <p:cNvSpPr txBox="1"/>
          <p:nvPr/>
        </p:nvSpPr>
        <p:spPr>
          <a:xfrm>
            <a:off x="6200467" y="4296443"/>
            <a:ext cx="10076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a:t>
            </a:r>
            <a:endParaRPr lang="en-US" dirty="0"/>
          </a:p>
        </p:txBody>
      </p:sp>
      <p:sp>
        <p:nvSpPr>
          <p:cNvPr id="98" name="TextBox 97"/>
          <p:cNvSpPr txBox="1"/>
          <p:nvPr/>
        </p:nvSpPr>
        <p:spPr>
          <a:xfrm>
            <a:off x="649180" y="3389604"/>
            <a:ext cx="16359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 &amp; Fred</a:t>
            </a:r>
            <a:endParaRPr lang="en-US" dirty="0"/>
          </a:p>
        </p:txBody>
      </p:sp>
      <p:sp>
        <p:nvSpPr>
          <p:cNvPr id="48" name="Rectangle 47"/>
          <p:cNvSpPr/>
          <p:nvPr/>
        </p:nvSpPr>
        <p:spPr>
          <a:xfrm>
            <a:off x="482452" y="5175401"/>
            <a:ext cx="8144998"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20470" y="3247164"/>
            <a:ext cx="2164984"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0131" y="4177743"/>
            <a:ext cx="2818866"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285114" y="3318384"/>
            <a:ext cx="6499969" cy="511777"/>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529894" y="4237093"/>
            <a:ext cx="4419742"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811646" y="6118403"/>
            <a:ext cx="3094304" cy="369332"/>
          </a:xfrm>
          <a:prstGeom prst="rect">
            <a:avLst/>
          </a:prstGeom>
          <a:noFill/>
        </p:spPr>
        <p:txBody>
          <a:bodyPr wrap="none" rtlCol="0">
            <a:spAutoFit/>
          </a:bodyPr>
          <a:lstStyle/>
          <a:p>
            <a:r>
              <a:rPr lang="en-US" b="1" dirty="0" smtClean="0"/>
              <a:t>Asserted</a:t>
            </a:r>
            <a:r>
              <a:rPr lang="en-US" dirty="0" smtClean="0"/>
              <a:t>: </a:t>
            </a:r>
            <a:r>
              <a:rPr lang="en-US" b="1" dirty="0" smtClean="0"/>
              <a:t>At most </a:t>
            </a:r>
            <a:r>
              <a:rPr lang="en-US" dirty="0" smtClean="0"/>
              <a:t>Mary and Sue</a:t>
            </a:r>
            <a:endParaRPr lang="en-US" dirty="0"/>
          </a:p>
        </p:txBody>
      </p:sp>
      <p:sp>
        <p:nvSpPr>
          <p:cNvPr id="30" name="Rectangle 29"/>
          <p:cNvSpPr/>
          <p:nvPr/>
        </p:nvSpPr>
        <p:spPr>
          <a:xfrm>
            <a:off x="2035465" y="2332900"/>
            <a:ext cx="4494629"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Quantificational readings</a:t>
            </a:r>
            <a:endParaRPr lang="en-US" dirty="0"/>
          </a:p>
        </p:txBody>
      </p:sp>
      <p:sp>
        <p:nvSpPr>
          <p:cNvPr id="3" name="Content Placeholder 2"/>
          <p:cNvSpPr>
            <a:spLocks noGrp="1"/>
          </p:cNvSpPr>
          <p:nvPr>
            <p:ph sz="quarter" idx="1"/>
          </p:nvPr>
        </p:nvSpPr>
        <p:spPr/>
        <p:txBody>
          <a:bodyPr/>
          <a:lstStyle/>
          <a:p>
            <a:pPr lvl="1">
              <a:buNone/>
            </a:pPr>
            <a:r>
              <a:rPr lang="en-US" i="1" dirty="0" smtClean="0"/>
              <a:t>John did </a:t>
            </a:r>
            <a:r>
              <a:rPr lang="en-US" b="1" i="1" dirty="0" smtClean="0"/>
              <a:t>not only </a:t>
            </a:r>
            <a:r>
              <a:rPr lang="en-US" i="1" dirty="0" smtClean="0"/>
              <a:t>invite Mary &amp; Sue</a:t>
            </a:r>
            <a:endParaRPr lang="en-US" dirty="0" smtClean="0"/>
          </a:p>
          <a:p>
            <a:pPr lvl="1">
              <a:buNone/>
            </a:pPr>
            <a:endParaRPr lang="en-US" dirty="0"/>
          </a:p>
        </p:txBody>
      </p:sp>
      <p:sp>
        <p:nvSpPr>
          <p:cNvPr id="4" name="TextBox 3"/>
          <p:cNvSpPr txBox="1"/>
          <p:nvPr/>
        </p:nvSpPr>
        <p:spPr>
          <a:xfrm>
            <a:off x="3033957" y="4272703"/>
            <a:ext cx="116649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Mary &amp; Sue</a:t>
            </a:r>
            <a:endParaRPr lang="en-US" dirty="0"/>
          </a:p>
        </p:txBody>
      </p:sp>
      <p:sp>
        <p:nvSpPr>
          <p:cNvPr id="5" name="TextBox 4"/>
          <p:cNvSpPr txBox="1"/>
          <p:nvPr/>
        </p:nvSpPr>
        <p:spPr>
          <a:xfrm>
            <a:off x="4554963" y="4284573"/>
            <a:ext cx="11085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Fred</a:t>
            </a:r>
            <a:endParaRPr lang="en-US" dirty="0"/>
          </a:p>
        </p:txBody>
      </p:sp>
      <p:sp>
        <p:nvSpPr>
          <p:cNvPr id="6" name="TextBox 5"/>
          <p:cNvSpPr txBox="1"/>
          <p:nvPr/>
        </p:nvSpPr>
        <p:spPr>
          <a:xfrm>
            <a:off x="2938997" y="5329705"/>
            <a:ext cx="6249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a:t>
            </a:r>
            <a:endParaRPr lang="en-US" dirty="0"/>
          </a:p>
        </p:txBody>
      </p:sp>
      <p:sp>
        <p:nvSpPr>
          <p:cNvPr id="7" name="TextBox 6"/>
          <p:cNvSpPr txBox="1"/>
          <p:nvPr/>
        </p:nvSpPr>
        <p:spPr>
          <a:xfrm>
            <a:off x="5459020" y="5329705"/>
            <a:ext cx="4803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a:t>
            </a:r>
            <a:endParaRPr lang="en-US" dirty="0"/>
          </a:p>
        </p:txBody>
      </p:sp>
      <p:sp>
        <p:nvSpPr>
          <p:cNvPr id="8" name="TextBox 7"/>
          <p:cNvSpPr txBox="1"/>
          <p:nvPr/>
        </p:nvSpPr>
        <p:spPr>
          <a:xfrm>
            <a:off x="7779033" y="5329705"/>
            <a:ext cx="56938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Fred</a:t>
            </a:r>
            <a:endParaRPr lang="en-US" dirty="0"/>
          </a:p>
        </p:txBody>
      </p:sp>
      <p:sp>
        <p:nvSpPr>
          <p:cNvPr id="9" name="TextBox 8"/>
          <p:cNvSpPr txBox="1"/>
          <p:nvPr/>
        </p:nvSpPr>
        <p:spPr>
          <a:xfrm>
            <a:off x="6832705" y="3389605"/>
            <a:ext cx="179474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Fred</a:t>
            </a:r>
            <a:endParaRPr lang="en-US" dirty="0"/>
          </a:p>
        </p:txBody>
      </p:sp>
      <p:sp>
        <p:nvSpPr>
          <p:cNvPr id="28" name="TextBox 27"/>
          <p:cNvSpPr txBox="1"/>
          <p:nvPr/>
        </p:nvSpPr>
        <p:spPr>
          <a:xfrm>
            <a:off x="1515918" y="4284573"/>
            <a:ext cx="11522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a:t>
            </a:r>
            <a:endParaRPr lang="en-US" dirty="0"/>
          </a:p>
        </p:txBody>
      </p:sp>
      <p:sp>
        <p:nvSpPr>
          <p:cNvPr id="29" name="TextBox 28"/>
          <p:cNvSpPr txBox="1"/>
          <p:nvPr/>
        </p:nvSpPr>
        <p:spPr>
          <a:xfrm>
            <a:off x="2647435" y="3389605"/>
            <a:ext cx="16938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a:t>
            </a:r>
            <a:endParaRPr lang="en-US" dirty="0"/>
          </a:p>
        </p:txBody>
      </p:sp>
      <p:sp>
        <p:nvSpPr>
          <p:cNvPr id="31" name="TextBox 30"/>
          <p:cNvSpPr txBox="1"/>
          <p:nvPr/>
        </p:nvSpPr>
        <p:spPr>
          <a:xfrm>
            <a:off x="4749552" y="3389609"/>
            <a:ext cx="17805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 &amp; Fred</a:t>
            </a:r>
            <a:endParaRPr lang="en-US" dirty="0"/>
          </a:p>
        </p:txBody>
      </p:sp>
      <p:sp>
        <p:nvSpPr>
          <p:cNvPr id="33" name="TextBox 32"/>
          <p:cNvSpPr txBox="1"/>
          <p:nvPr/>
        </p:nvSpPr>
        <p:spPr>
          <a:xfrm>
            <a:off x="3287073" y="2534963"/>
            <a:ext cx="23221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 &amp; Fred</a:t>
            </a:r>
            <a:endParaRPr lang="en-US" dirty="0"/>
          </a:p>
        </p:txBody>
      </p:sp>
      <p:sp>
        <p:nvSpPr>
          <p:cNvPr id="47" name="TextBox 46"/>
          <p:cNvSpPr txBox="1"/>
          <p:nvPr/>
        </p:nvSpPr>
        <p:spPr>
          <a:xfrm>
            <a:off x="7531916" y="4284573"/>
            <a:ext cx="12531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Fred</a:t>
            </a:r>
            <a:endParaRPr lang="en-US" dirty="0"/>
          </a:p>
        </p:txBody>
      </p:sp>
      <p:sp>
        <p:nvSpPr>
          <p:cNvPr id="67" name="TextBox 66"/>
          <p:cNvSpPr txBox="1"/>
          <p:nvPr/>
        </p:nvSpPr>
        <p:spPr>
          <a:xfrm>
            <a:off x="1467148" y="5329706"/>
            <a:ext cx="4661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a:t>
            </a:r>
            <a:endParaRPr lang="en-US" dirty="0"/>
          </a:p>
        </p:txBody>
      </p:sp>
      <p:sp>
        <p:nvSpPr>
          <p:cNvPr id="74" name="TextBox 73"/>
          <p:cNvSpPr txBox="1"/>
          <p:nvPr/>
        </p:nvSpPr>
        <p:spPr>
          <a:xfrm>
            <a:off x="136570" y="4296443"/>
            <a:ext cx="109517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 &amp; Fred</a:t>
            </a:r>
            <a:endParaRPr lang="en-US" dirty="0"/>
          </a:p>
        </p:txBody>
      </p:sp>
      <p:sp>
        <p:nvSpPr>
          <p:cNvPr id="75" name="TextBox 74"/>
          <p:cNvSpPr txBox="1"/>
          <p:nvPr/>
        </p:nvSpPr>
        <p:spPr>
          <a:xfrm>
            <a:off x="6200467" y="4296443"/>
            <a:ext cx="10076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a:t>
            </a:r>
            <a:endParaRPr lang="en-US" dirty="0"/>
          </a:p>
        </p:txBody>
      </p:sp>
      <p:sp>
        <p:nvSpPr>
          <p:cNvPr id="98" name="TextBox 97"/>
          <p:cNvSpPr txBox="1"/>
          <p:nvPr/>
        </p:nvSpPr>
        <p:spPr>
          <a:xfrm>
            <a:off x="649180" y="3389604"/>
            <a:ext cx="16359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 &amp; Fred</a:t>
            </a:r>
            <a:endParaRPr lang="en-US" dirty="0"/>
          </a:p>
        </p:txBody>
      </p:sp>
      <p:cxnSp>
        <p:nvCxnSpPr>
          <p:cNvPr id="124" name="Straight Connector 123"/>
          <p:cNvCxnSpPr>
            <a:stCxn id="33" idx="2"/>
            <a:endCxn id="29" idx="0"/>
          </p:cNvCxnSpPr>
          <p:nvPr/>
        </p:nvCxnSpPr>
        <p:spPr>
          <a:xfrm rot="5400000">
            <a:off x="3728596" y="2670068"/>
            <a:ext cx="485310" cy="953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33" idx="2"/>
            <a:endCxn id="9" idx="0"/>
          </p:cNvCxnSpPr>
          <p:nvPr/>
        </p:nvCxnSpPr>
        <p:spPr>
          <a:xfrm rot="16200000" flipH="1">
            <a:off x="5846450" y="1505977"/>
            <a:ext cx="485310" cy="3281945"/>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482452" y="5175401"/>
            <a:ext cx="8144998"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220470" y="3247164"/>
            <a:ext cx="2164984"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20131" y="4177743"/>
            <a:ext cx="2818866"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4590573" y="3318384"/>
            <a:ext cx="1975132" cy="511777"/>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4529894" y="4237093"/>
            <a:ext cx="4419742"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811646" y="6118403"/>
            <a:ext cx="3386226" cy="369332"/>
          </a:xfrm>
          <a:prstGeom prst="rect">
            <a:avLst/>
          </a:prstGeom>
          <a:noFill/>
        </p:spPr>
        <p:txBody>
          <a:bodyPr wrap="none" rtlCol="0">
            <a:spAutoFit/>
          </a:bodyPr>
          <a:lstStyle/>
          <a:p>
            <a:r>
              <a:rPr lang="en-US" b="1" dirty="0" smtClean="0"/>
              <a:t>At-issue: Not at most </a:t>
            </a:r>
            <a:r>
              <a:rPr lang="en-US" dirty="0" smtClean="0"/>
              <a:t>Mary and Sue</a:t>
            </a:r>
            <a:endParaRPr lang="en-US" dirty="0"/>
          </a:p>
        </p:txBody>
      </p:sp>
      <p:sp>
        <p:nvSpPr>
          <p:cNvPr id="30" name="Rectangle 29"/>
          <p:cNvSpPr/>
          <p:nvPr/>
        </p:nvSpPr>
        <p:spPr>
          <a:xfrm>
            <a:off x="2938997" y="4177743"/>
            <a:ext cx="1402306" cy="69009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of variation</a:t>
            </a:r>
            <a:endParaRPr lang="en-US" dirty="0"/>
          </a:p>
        </p:txBody>
      </p:sp>
      <p:sp>
        <p:nvSpPr>
          <p:cNvPr id="3" name="Content Placeholder 2"/>
          <p:cNvSpPr>
            <a:spLocks noGrp="1"/>
          </p:cNvSpPr>
          <p:nvPr>
            <p:ph sz="quarter" idx="1"/>
          </p:nvPr>
        </p:nvSpPr>
        <p:spPr/>
        <p:txBody>
          <a:bodyPr/>
          <a:lstStyle/>
          <a:p>
            <a:r>
              <a:rPr lang="en-US" dirty="0" err="1" smtClean="0"/>
              <a:t>Coppock</a:t>
            </a:r>
            <a:r>
              <a:rPr lang="en-US" dirty="0" smtClean="0"/>
              <a:t> and Beaver (2011) propose that all exclusives presuppose ‘at least P’ and assert ‘at most P’ and vary along two dimensions:</a:t>
            </a:r>
          </a:p>
          <a:p>
            <a:pPr lvl="1"/>
            <a:r>
              <a:rPr lang="en-US" dirty="0" smtClean="0"/>
              <a:t>Semantic type</a:t>
            </a:r>
          </a:p>
          <a:p>
            <a:pPr lvl="1"/>
            <a:r>
              <a:rPr lang="en-US" dirty="0" smtClean="0"/>
              <a:t>Constraints on the CQ and the ranking over its answers</a:t>
            </a:r>
          </a:p>
          <a:p>
            <a:endParaRPr lang="en-US" dirty="0" smtClean="0"/>
          </a:p>
          <a:p>
            <a:r>
              <a:rPr lang="en-US" dirty="0" smtClean="0"/>
              <a:t>Adjectival exclusives (</a:t>
            </a:r>
            <a:r>
              <a:rPr lang="en-US" i="1" dirty="0" smtClean="0"/>
              <a:t>mere</a:t>
            </a:r>
            <a:r>
              <a:rPr lang="en-US" dirty="0" smtClean="0"/>
              <a:t>, adjectival </a:t>
            </a:r>
            <a:r>
              <a:rPr lang="en-US" i="1" dirty="0" smtClean="0"/>
              <a:t>only</a:t>
            </a:r>
            <a:r>
              <a:rPr lang="en-US" dirty="0" smtClean="0"/>
              <a:t>) typically instantiate a type-lifted version of Beaver and Clark’s </a:t>
            </a:r>
            <a:r>
              <a:rPr lang="en-US" i="1" dirty="0" smtClean="0"/>
              <a:t>only</a:t>
            </a:r>
            <a:r>
              <a:rPr lang="en-US" dirty="0" smtClean="0"/>
              <a:t>:</a:t>
            </a:r>
          </a:p>
          <a:p>
            <a:endParaRPr lang="en-US" dirty="0" smtClean="0"/>
          </a:p>
          <a:p>
            <a:pPr algn="ctr">
              <a:buNone/>
            </a:pPr>
            <a:r>
              <a:rPr lang="en-US" cap="small" dirty="0" err="1" smtClean="0"/>
              <a:t>g-only</a:t>
            </a:r>
            <a:r>
              <a:rPr lang="en-US" baseline="-25000" dirty="0" err="1" smtClean="0"/>
              <a:t>S</a:t>
            </a:r>
            <a:r>
              <a:rPr lang="en-US" dirty="0" smtClean="0"/>
              <a:t> = </a:t>
            </a:r>
            <a:r>
              <a:rPr lang="en-US" dirty="0" err="1" smtClean="0">
                <a:sym typeface="Symbol"/>
              </a:rPr>
              <a:t></a:t>
            </a:r>
            <a:r>
              <a:rPr lang="en-US" dirty="0" err="1" smtClean="0"/>
              <a:t>p</a:t>
            </a:r>
            <a:r>
              <a:rPr lang="en-US" baseline="-25000" dirty="0" smtClean="0"/>
              <a:t>&lt;</a:t>
            </a:r>
            <a:r>
              <a:rPr lang="en-US" baseline="-25000" dirty="0" err="1" smtClean="0"/>
              <a:t>e,p</a:t>
            </a:r>
            <a:r>
              <a:rPr lang="en-US" baseline="-25000" dirty="0" smtClean="0"/>
              <a:t>&gt;</a:t>
            </a:r>
            <a:r>
              <a:rPr lang="en-US" dirty="0" smtClean="0"/>
              <a:t> . </a:t>
            </a:r>
            <a:r>
              <a:rPr lang="en-US" dirty="0" err="1" smtClean="0">
                <a:sym typeface="Symbol"/>
              </a:rPr>
              <a:t></a:t>
            </a:r>
            <a:r>
              <a:rPr lang="en-US" dirty="0" smtClean="0"/>
              <a:t> </a:t>
            </a:r>
            <a:r>
              <a:rPr lang="en-US" dirty="0" err="1" smtClean="0"/>
              <a:t>x</a:t>
            </a:r>
            <a:r>
              <a:rPr lang="en-US" baseline="-25000" dirty="0" err="1" smtClean="0"/>
              <a:t>e</a:t>
            </a:r>
            <a:r>
              <a:rPr lang="en-US" dirty="0" smtClean="0"/>
              <a:t> . </a:t>
            </a:r>
            <a:r>
              <a:rPr lang="en-US" cap="small" dirty="0" err="1" smtClean="0"/>
              <a:t>only</a:t>
            </a:r>
            <a:r>
              <a:rPr lang="en-US" baseline="-25000" dirty="0" err="1" smtClean="0"/>
              <a:t>S</a:t>
            </a:r>
            <a:r>
              <a:rPr lang="en-US" dirty="0" err="1" smtClean="0"/>
              <a:t>(p(x</a:t>
            </a:r>
            <a:r>
              <a:rPr lang="en-US" dirty="0" smtClean="0"/>
              <a:t>)) </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locality</a:t>
            </a:r>
            <a:endParaRPr lang="en-US" dirty="0"/>
          </a:p>
        </p:txBody>
      </p:sp>
      <p:sp>
        <p:nvSpPr>
          <p:cNvPr id="3" name="Content Placeholder 2"/>
          <p:cNvSpPr>
            <a:spLocks noGrp="1"/>
          </p:cNvSpPr>
          <p:nvPr>
            <p:ph sz="quarter" idx="1"/>
          </p:nvPr>
        </p:nvSpPr>
        <p:spPr/>
        <p:txBody>
          <a:bodyPr/>
          <a:lstStyle/>
          <a:p>
            <a:pPr>
              <a:buNone/>
            </a:pPr>
            <a:r>
              <a:rPr lang="en-US" dirty="0" smtClean="0"/>
              <a:t>Adjectival exclusives license </a:t>
            </a:r>
            <a:r>
              <a:rPr lang="en-US" dirty="0" err="1" smtClean="0"/>
              <a:t>NPIs</a:t>
            </a:r>
            <a:r>
              <a:rPr lang="en-US" dirty="0" smtClean="0"/>
              <a:t> in their semantic scope:</a:t>
            </a:r>
          </a:p>
          <a:p>
            <a:pPr>
              <a:buNone/>
            </a:pPr>
            <a:endParaRPr lang="en-US" dirty="0" smtClean="0"/>
          </a:p>
          <a:p>
            <a:pPr>
              <a:buNone/>
            </a:pPr>
            <a:r>
              <a:rPr lang="en-US" dirty="0" smtClean="0"/>
              <a:t>(1) </a:t>
            </a:r>
            <a:r>
              <a:rPr lang="en-US" i="1" dirty="0" smtClean="0"/>
              <a:t>The </a:t>
            </a:r>
            <a:r>
              <a:rPr lang="en-US" b="1" i="1" dirty="0" smtClean="0"/>
              <a:t>only </a:t>
            </a:r>
            <a:r>
              <a:rPr lang="en-US" i="1" dirty="0" smtClean="0"/>
              <a:t>student who asked </a:t>
            </a:r>
            <a:r>
              <a:rPr lang="en-US" b="1" i="1" dirty="0" smtClean="0"/>
              <a:t>any </a:t>
            </a:r>
            <a:r>
              <a:rPr lang="en-US" i="1" dirty="0" smtClean="0"/>
              <a:t>questions got an A.  </a:t>
            </a:r>
          </a:p>
          <a:p>
            <a:pPr>
              <a:buNone/>
            </a:pPr>
            <a:r>
              <a:rPr lang="en-US" dirty="0" smtClean="0"/>
              <a:t>(2) </a:t>
            </a:r>
            <a:r>
              <a:rPr lang="en-US" i="1" dirty="0" smtClean="0"/>
              <a:t>*A </a:t>
            </a:r>
            <a:r>
              <a:rPr lang="en-US" b="1" i="1" dirty="0" smtClean="0"/>
              <a:t>mere </a:t>
            </a:r>
            <a:r>
              <a:rPr lang="en-US" i="1" dirty="0" smtClean="0"/>
              <a:t>student who asked </a:t>
            </a:r>
            <a:r>
              <a:rPr lang="en-US" b="1" i="1" dirty="0" smtClean="0"/>
              <a:t>any </a:t>
            </a:r>
            <a:r>
              <a:rPr lang="en-US" i="1" dirty="0" smtClean="0"/>
              <a:t>questions got an A.</a:t>
            </a:r>
          </a:p>
          <a:p>
            <a:pPr>
              <a:buNone/>
            </a:pPr>
            <a:r>
              <a:rPr lang="en-US" dirty="0" smtClean="0"/>
              <a:t>(2’) </a:t>
            </a:r>
            <a:r>
              <a:rPr lang="en-US" i="1" dirty="0" smtClean="0"/>
              <a:t>A </a:t>
            </a:r>
            <a:r>
              <a:rPr lang="en-US" b="1" i="1" dirty="0" smtClean="0"/>
              <a:t>mere </a:t>
            </a:r>
            <a:r>
              <a:rPr lang="en-US" i="1" dirty="0" smtClean="0"/>
              <a:t>4% of students there </a:t>
            </a:r>
            <a:r>
              <a:rPr lang="en-US" b="1" i="1" dirty="0" smtClean="0"/>
              <a:t>ever </a:t>
            </a:r>
            <a:r>
              <a:rPr lang="en-US" i="1" dirty="0" smtClean="0"/>
              <a:t>graduate.</a:t>
            </a:r>
          </a:p>
          <a:p>
            <a:pPr>
              <a:buNone/>
            </a:pPr>
            <a:endParaRPr lang="en-US" dirty="0" smtClean="0"/>
          </a:p>
          <a:p>
            <a:pPr>
              <a:buNone/>
            </a:pPr>
            <a:r>
              <a:rPr lang="en-US" dirty="0" smtClean="0"/>
              <a:t>but not outside of it:</a:t>
            </a:r>
          </a:p>
          <a:p>
            <a:pPr>
              <a:buNone/>
            </a:pPr>
            <a:endParaRPr lang="en-US" dirty="0" smtClean="0"/>
          </a:p>
          <a:p>
            <a:pPr>
              <a:buNone/>
            </a:pPr>
            <a:r>
              <a:rPr lang="en-US" dirty="0" smtClean="0"/>
              <a:t>(3) </a:t>
            </a:r>
            <a:r>
              <a:rPr lang="en-US" i="1" dirty="0" smtClean="0"/>
              <a:t>*A </a:t>
            </a:r>
            <a:r>
              <a:rPr lang="en-US" b="1" i="1" dirty="0" smtClean="0"/>
              <a:t>mere </a:t>
            </a:r>
            <a:r>
              <a:rPr lang="en-US" i="1" dirty="0" smtClean="0"/>
              <a:t>student said </a:t>
            </a:r>
            <a:r>
              <a:rPr lang="en-US" b="1" i="1" dirty="0" smtClean="0"/>
              <a:t>anything</a:t>
            </a:r>
            <a:r>
              <a:rPr lang="en-US" i="1" dirty="0" smtClean="0"/>
              <a:t>.</a:t>
            </a:r>
          </a:p>
          <a:p>
            <a:pPr>
              <a:buNone/>
            </a:pPr>
            <a:r>
              <a:rPr lang="en-US" dirty="0" smtClean="0"/>
              <a:t>(4) </a:t>
            </a:r>
            <a:r>
              <a:rPr lang="en-US" i="1" dirty="0" smtClean="0"/>
              <a:t>*The </a:t>
            </a:r>
            <a:r>
              <a:rPr lang="en-US" b="1" i="1" dirty="0" smtClean="0"/>
              <a:t>only </a:t>
            </a:r>
            <a:r>
              <a:rPr lang="en-US" i="1" dirty="0" smtClean="0"/>
              <a:t>student said </a:t>
            </a:r>
            <a:r>
              <a:rPr lang="en-US" b="1" i="1" dirty="0" smtClean="0"/>
              <a:t>anything</a:t>
            </a:r>
            <a:r>
              <a:rPr lang="en-US" i="1" dirty="0" smtClean="0"/>
              <a:t>.</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schema for exclusives</a:t>
            </a:r>
            <a:endParaRPr lang="en-US" dirty="0"/>
          </a:p>
        </p:txBody>
      </p:sp>
      <p:sp>
        <p:nvSpPr>
          <p:cNvPr id="3" name="Content Placeholder 2"/>
          <p:cNvSpPr>
            <a:spLocks noGrp="1"/>
          </p:cNvSpPr>
          <p:nvPr>
            <p:ph sz="quarter" idx="1"/>
          </p:nvPr>
        </p:nvSpPr>
        <p:spPr/>
        <p:txBody>
          <a:bodyPr/>
          <a:lstStyle/>
          <a:p>
            <a:r>
              <a:rPr lang="en-US" dirty="0" smtClean="0"/>
              <a:t>Adjectives:  </a:t>
            </a:r>
            <a:r>
              <a:rPr lang="en-US" cap="small" dirty="0" err="1" smtClean="0"/>
              <a:t>g-only</a:t>
            </a:r>
            <a:r>
              <a:rPr lang="en-US" baseline="-25000" dirty="0" err="1" smtClean="0"/>
              <a:t>S</a:t>
            </a:r>
            <a:r>
              <a:rPr lang="en-US" dirty="0" smtClean="0"/>
              <a:t> = </a:t>
            </a:r>
            <a:r>
              <a:rPr lang="en-US" dirty="0" err="1" smtClean="0">
                <a:sym typeface="Symbol"/>
              </a:rPr>
              <a:t></a:t>
            </a:r>
            <a:r>
              <a:rPr lang="en-US" dirty="0" err="1" smtClean="0"/>
              <a:t>p</a:t>
            </a:r>
            <a:r>
              <a:rPr lang="en-US" baseline="-25000" dirty="0" smtClean="0"/>
              <a:t>&lt;</a:t>
            </a:r>
            <a:r>
              <a:rPr lang="en-US" baseline="-25000" dirty="0" err="1" smtClean="0"/>
              <a:t>e,p</a:t>
            </a:r>
            <a:r>
              <a:rPr lang="en-US" baseline="-25000" dirty="0" smtClean="0"/>
              <a:t>&gt;</a:t>
            </a:r>
            <a:r>
              <a:rPr lang="en-US" dirty="0" smtClean="0"/>
              <a:t> . </a:t>
            </a:r>
            <a:r>
              <a:rPr lang="en-US" dirty="0" err="1" smtClean="0">
                <a:sym typeface="Symbol"/>
              </a:rPr>
              <a:t></a:t>
            </a:r>
            <a:r>
              <a:rPr lang="en-US" dirty="0" smtClean="0"/>
              <a:t> </a:t>
            </a:r>
            <a:r>
              <a:rPr lang="en-US" dirty="0" err="1" smtClean="0"/>
              <a:t>x</a:t>
            </a:r>
            <a:r>
              <a:rPr lang="en-US" baseline="-25000" dirty="0" err="1" smtClean="0"/>
              <a:t>e</a:t>
            </a:r>
            <a:r>
              <a:rPr lang="en-US" dirty="0" smtClean="0"/>
              <a:t> . </a:t>
            </a:r>
            <a:r>
              <a:rPr lang="en-US" cap="small" dirty="0" err="1" smtClean="0"/>
              <a:t>only</a:t>
            </a:r>
            <a:r>
              <a:rPr lang="en-US" baseline="-25000" dirty="0" err="1" smtClean="0"/>
              <a:t>S</a:t>
            </a:r>
            <a:r>
              <a:rPr lang="en-US" dirty="0" err="1" smtClean="0"/>
              <a:t>(p(x</a:t>
            </a:r>
            <a:r>
              <a:rPr lang="en-US" dirty="0" smtClean="0"/>
              <a:t>)) </a:t>
            </a:r>
          </a:p>
          <a:p>
            <a:r>
              <a:rPr lang="en-US" dirty="0" smtClean="0"/>
              <a:t>VP-</a:t>
            </a:r>
            <a:r>
              <a:rPr lang="en-US" i="1" dirty="0" smtClean="0"/>
              <a:t>only </a:t>
            </a:r>
            <a:r>
              <a:rPr lang="en-US" dirty="0" smtClean="0"/>
              <a:t>can be analyzed as an &lt;</a:t>
            </a:r>
            <a:r>
              <a:rPr lang="en-US" dirty="0" err="1" smtClean="0"/>
              <a:t>ep,ep</a:t>
            </a:r>
            <a:r>
              <a:rPr lang="en-US" dirty="0" smtClean="0"/>
              <a:t>&gt; modifier too.</a:t>
            </a:r>
          </a:p>
          <a:p>
            <a:r>
              <a:rPr lang="en-US" dirty="0" smtClean="0"/>
              <a:t>NP-</a:t>
            </a:r>
            <a:r>
              <a:rPr lang="en-US" i="1" dirty="0" smtClean="0"/>
              <a:t>only </a:t>
            </a:r>
            <a:r>
              <a:rPr lang="en-US" dirty="0" smtClean="0"/>
              <a:t>and quantifier-modifying </a:t>
            </a:r>
            <a:r>
              <a:rPr lang="en-US" i="1" dirty="0" smtClean="0"/>
              <a:t>mere </a:t>
            </a:r>
            <a:r>
              <a:rPr lang="en-US" dirty="0" smtClean="0"/>
              <a:t>can be analyzed as </a:t>
            </a:r>
            <a:r>
              <a:rPr lang="en-US" smtClean="0"/>
              <a:t>&lt;&lt;ep,</a:t>
            </a:r>
            <a:r>
              <a:rPr lang="en-US" dirty="0" err="1" smtClean="0"/>
              <a:t>p</a:t>
            </a:r>
            <a:r>
              <a:rPr lang="en-US" dirty="0" smtClean="0"/>
              <a:t>&gt;</a:t>
            </a:r>
            <a:r>
              <a:rPr lang="en-US" smtClean="0"/>
              <a:t>,&lt;ep,</a:t>
            </a:r>
            <a:r>
              <a:rPr lang="en-US" dirty="0" err="1" smtClean="0"/>
              <a:t>p</a:t>
            </a:r>
            <a:r>
              <a:rPr lang="en-US" dirty="0" smtClean="0"/>
              <a:t>&gt;&gt; modifiers, like so:</a:t>
            </a:r>
          </a:p>
          <a:p>
            <a:pPr>
              <a:buNone/>
            </a:pPr>
            <a:endParaRPr lang="en-US" dirty="0" smtClean="0"/>
          </a:p>
          <a:p>
            <a:pPr algn="ctr">
              <a:buNone/>
            </a:pPr>
            <a:r>
              <a:rPr lang="en-US" cap="small" dirty="0" err="1" smtClean="0"/>
              <a:t>gg-only</a:t>
            </a:r>
            <a:r>
              <a:rPr lang="en-US" baseline="-25000" dirty="0" err="1" smtClean="0"/>
              <a:t>S</a:t>
            </a:r>
            <a:r>
              <a:rPr lang="en-US" dirty="0" smtClean="0"/>
              <a:t> = </a:t>
            </a:r>
            <a:r>
              <a:rPr lang="en-US" dirty="0" err="1" smtClean="0">
                <a:sym typeface="Symbol"/>
              </a:rPr>
              <a:t></a:t>
            </a:r>
            <a:r>
              <a:rPr lang="en-US" err="1" smtClean="0">
                <a:sym typeface="Symbol"/>
              </a:rPr>
              <a:t>q</a:t>
            </a:r>
            <a:r>
              <a:rPr lang="en-US" baseline="-25000" smtClean="0"/>
              <a:t>&lt;ep,</a:t>
            </a:r>
            <a:r>
              <a:rPr lang="en-US" baseline="-25000" dirty="0" err="1" smtClean="0"/>
              <a:t>p</a:t>
            </a:r>
            <a:r>
              <a:rPr lang="en-US" baseline="-25000" dirty="0" smtClean="0"/>
              <a:t>&gt;</a:t>
            </a:r>
            <a:r>
              <a:rPr lang="en-US" dirty="0" smtClean="0"/>
              <a:t> . </a:t>
            </a:r>
            <a:r>
              <a:rPr lang="en-US" err="1" smtClean="0">
                <a:sym typeface="Symbol"/>
              </a:rPr>
              <a:t></a:t>
            </a:r>
            <a:r>
              <a:rPr lang="en-US" smtClean="0"/>
              <a:t> p</a:t>
            </a:r>
            <a:r>
              <a:rPr lang="en-US" baseline="-25000" smtClean="0"/>
              <a:t>ep</a:t>
            </a:r>
            <a:r>
              <a:rPr lang="en-US" smtClean="0"/>
              <a:t> </a:t>
            </a:r>
            <a:r>
              <a:rPr lang="en-US" dirty="0" smtClean="0"/>
              <a:t>. </a:t>
            </a:r>
            <a:r>
              <a:rPr lang="en-US" cap="small" dirty="0" err="1" smtClean="0"/>
              <a:t>only</a:t>
            </a:r>
            <a:r>
              <a:rPr lang="en-US" baseline="-25000" dirty="0" err="1" smtClean="0"/>
              <a:t>S</a:t>
            </a:r>
            <a:r>
              <a:rPr lang="en-US" dirty="0" err="1" smtClean="0"/>
              <a:t>(q(p</a:t>
            </a:r>
            <a:r>
              <a:rPr lang="en-US" dirty="0" smtClean="0"/>
              <a:t>))</a:t>
            </a:r>
          </a:p>
          <a:p>
            <a:pPr>
              <a:buNone/>
            </a:pPr>
            <a:endParaRPr lang="en-US" dirty="0" smtClean="0"/>
          </a:p>
          <a:p>
            <a:pPr>
              <a:buNone/>
            </a:pPr>
            <a:r>
              <a:rPr lang="en-US" dirty="0" smtClean="0"/>
              <a:t>So in general, exclusives look like: </a:t>
            </a:r>
          </a:p>
          <a:p>
            <a:pPr algn="ctr">
              <a:buNone/>
            </a:pPr>
            <a:r>
              <a:rPr lang="en-US" dirty="0" err="1" smtClean="0">
                <a:sym typeface="Symbol"/>
              </a:rPr>
              <a:t>p</a:t>
            </a:r>
            <a:r>
              <a:rPr lang="en-US" baseline="-25000" dirty="0" smtClean="0"/>
              <a:t>&lt;</a:t>
            </a:r>
            <a:r>
              <a:rPr lang="en-US" baseline="-25000" dirty="0" err="1" smtClean="0">
                <a:sym typeface="Symbol"/>
              </a:rPr>
              <a:t></a:t>
            </a:r>
            <a:r>
              <a:rPr lang="en-US" baseline="-25000" dirty="0" err="1" smtClean="0"/>
              <a:t>,p</a:t>
            </a:r>
            <a:r>
              <a:rPr lang="en-US" baseline="-25000" dirty="0" smtClean="0"/>
              <a:t>&gt;</a:t>
            </a:r>
            <a:r>
              <a:rPr lang="en-US" dirty="0" smtClean="0"/>
              <a:t> . </a:t>
            </a:r>
            <a:r>
              <a:rPr lang="en-US" dirty="0" err="1" smtClean="0">
                <a:sym typeface="Symbol"/>
              </a:rPr>
              <a:t></a:t>
            </a:r>
            <a:r>
              <a:rPr lang="en-US" dirty="0" smtClean="0"/>
              <a:t> </a:t>
            </a:r>
            <a:r>
              <a:rPr lang="en-US" dirty="0" err="1" smtClean="0"/>
              <a:t>x</a:t>
            </a:r>
            <a:r>
              <a:rPr lang="en-US" baseline="-25000" dirty="0" smtClean="0"/>
              <a:t>&lt;</a:t>
            </a:r>
            <a:r>
              <a:rPr lang="en-US" baseline="-25000" dirty="0" err="1" smtClean="0">
                <a:sym typeface="Symbol"/>
              </a:rPr>
              <a:t></a:t>
            </a:r>
            <a:r>
              <a:rPr lang="en-US" baseline="-25000" dirty="0" err="1" smtClean="0"/>
              <a:t>,p</a:t>
            </a:r>
            <a:r>
              <a:rPr lang="en-US" baseline="-25000" dirty="0" smtClean="0"/>
              <a:t>&gt;</a:t>
            </a:r>
            <a:r>
              <a:rPr lang="en-US" dirty="0" smtClean="0"/>
              <a:t> . </a:t>
            </a:r>
            <a:r>
              <a:rPr lang="en-US" cap="small" dirty="0" err="1" smtClean="0"/>
              <a:t>only</a:t>
            </a:r>
            <a:r>
              <a:rPr lang="en-US" baseline="-25000" dirty="0" err="1" smtClean="0"/>
              <a:t>S</a:t>
            </a:r>
            <a:r>
              <a:rPr lang="en-US" dirty="0" err="1" smtClean="0"/>
              <a:t>(p(x</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on the QUD</a:t>
            </a:r>
            <a:endParaRPr lang="en-US" dirty="0"/>
          </a:p>
        </p:txBody>
      </p:sp>
      <p:sp>
        <p:nvSpPr>
          <p:cNvPr id="3" name="Content Placeholder 2"/>
          <p:cNvSpPr>
            <a:spLocks noGrp="1"/>
          </p:cNvSpPr>
          <p:nvPr>
            <p:ph sz="quarter" idx="1"/>
          </p:nvPr>
        </p:nvSpPr>
        <p:spPr/>
        <p:txBody>
          <a:bodyPr/>
          <a:lstStyle/>
          <a:p>
            <a:r>
              <a:rPr lang="en-US" dirty="0" smtClean="0"/>
              <a:t>For </a:t>
            </a:r>
            <a:r>
              <a:rPr lang="en-US" i="1" dirty="0" smtClean="0"/>
              <a:t>mere</a:t>
            </a:r>
            <a:r>
              <a:rPr lang="en-US" dirty="0" smtClean="0"/>
              <a:t> the question is, “what properties does </a:t>
            </a:r>
            <a:r>
              <a:rPr lang="en-US" i="1" dirty="0" err="1" smtClean="0"/>
              <a:t>x</a:t>
            </a:r>
            <a:r>
              <a:rPr lang="en-US" dirty="0" smtClean="0"/>
              <a:t> have?”</a:t>
            </a:r>
          </a:p>
          <a:p>
            <a:r>
              <a:rPr lang="en-US" dirty="0" smtClean="0"/>
              <a:t>For adjectival </a:t>
            </a:r>
            <a:r>
              <a:rPr lang="en-US" i="1" dirty="0" smtClean="0"/>
              <a:t>only</a:t>
            </a:r>
            <a:r>
              <a:rPr lang="en-US" dirty="0" smtClean="0"/>
              <a:t> the question is “what things are P?”</a:t>
            </a:r>
          </a:p>
          <a:p>
            <a:endParaRPr lang="en-US" smtClean="0"/>
          </a:p>
          <a:p>
            <a:pPr algn="ctr">
              <a:buNone/>
            </a:pPr>
            <a:r>
              <a:rPr lang="en-US" smtClean="0"/>
              <a:t>(1) </a:t>
            </a:r>
            <a:r>
              <a:rPr lang="en-US" i="1" smtClean="0"/>
              <a:t>A </a:t>
            </a:r>
            <a:r>
              <a:rPr lang="en-US" b="1" i="1" dirty="0" smtClean="0"/>
              <a:t>mere </a:t>
            </a:r>
            <a:r>
              <a:rPr lang="en-US" i="1" dirty="0" smtClean="0"/>
              <a:t>student proved </a:t>
            </a:r>
            <a:r>
              <a:rPr lang="en-US" i="1" dirty="0" err="1" smtClean="0"/>
              <a:t>Goldbach’s</a:t>
            </a:r>
            <a:r>
              <a:rPr lang="en-US" i="1" dirty="0" smtClean="0"/>
              <a:t> conjecture.</a:t>
            </a:r>
          </a:p>
          <a:p>
            <a:pPr algn="ctr">
              <a:buNone/>
            </a:pPr>
            <a:endParaRPr lang="en-US" smtClean="0"/>
          </a:p>
          <a:p>
            <a:pPr algn="ctr">
              <a:buNone/>
            </a:pPr>
            <a:r>
              <a:rPr lang="en-US" smtClean="0"/>
              <a:t>(2) </a:t>
            </a:r>
            <a:r>
              <a:rPr lang="en-US" i="1" smtClean="0"/>
              <a:t>The </a:t>
            </a:r>
            <a:r>
              <a:rPr lang="en-US" b="1" i="1" dirty="0" smtClean="0"/>
              <a:t>only </a:t>
            </a:r>
            <a:r>
              <a:rPr lang="en-US" i="1" dirty="0" smtClean="0"/>
              <a:t>student proved </a:t>
            </a:r>
            <a:r>
              <a:rPr lang="en-US" i="1" dirty="0" err="1" smtClean="0"/>
              <a:t>Goldbach’s</a:t>
            </a:r>
            <a:r>
              <a:rPr lang="en-US" i="1" dirty="0" smtClean="0"/>
              <a:t> conjecture.  </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presuppositions</a:t>
            </a:r>
            <a:endParaRPr lang="en-US" dirty="0"/>
          </a:p>
        </p:txBody>
      </p:sp>
      <p:sp>
        <p:nvSpPr>
          <p:cNvPr id="3" name="Content Placeholder 2"/>
          <p:cNvSpPr>
            <a:spLocks noGrp="1"/>
          </p:cNvSpPr>
          <p:nvPr>
            <p:ph sz="quarter" idx="1"/>
          </p:nvPr>
        </p:nvSpPr>
        <p:spPr/>
        <p:txBody>
          <a:bodyPr/>
          <a:lstStyle/>
          <a:p>
            <a:r>
              <a:rPr lang="en-US" dirty="0" smtClean="0"/>
              <a:t>Constraints on the QUD are not like the presuppositions of </a:t>
            </a:r>
            <a:r>
              <a:rPr lang="en-US" dirty="0" err="1" smtClean="0"/>
              <a:t>factive</a:t>
            </a:r>
            <a:r>
              <a:rPr lang="en-US" dirty="0" smtClean="0"/>
              <a:t> verbs or definite descriptions.</a:t>
            </a:r>
          </a:p>
          <a:p>
            <a:r>
              <a:rPr lang="en-US" dirty="0" smtClean="0"/>
              <a:t>They constrain the discourse context, rather than the set of commonly shared assumptions or beliefs.</a:t>
            </a:r>
          </a:p>
          <a:p>
            <a:r>
              <a:rPr lang="en-US" dirty="0" smtClean="0"/>
              <a:t>A term for this type: </a:t>
            </a:r>
            <a:r>
              <a:rPr lang="en-US" i="1" dirty="0" smtClean="0"/>
              <a:t>discourse presupposition.</a:t>
            </a:r>
          </a:p>
          <a:p>
            <a:r>
              <a:rPr lang="en-US" dirty="0" smtClean="0"/>
              <a:t>How to express such presuppositions? </a:t>
            </a:r>
          </a:p>
          <a:p>
            <a:pPr lvl="1"/>
            <a:r>
              <a:rPr lang="en-US" dirty="0" smtClean="0"/>
              <a:t>Need independently recognized by </a:t>
            </a:r>
            <a:r>
              <a:rPr lang="en-US" dirty="0" err="1" smtClean="0"/>
              <a:t>Jäger</a:t>
            </a:r>
            <a:r>
              <a:rPr lang="en-US" dirty="0" smtClean="0"/>
              <a:t> (1996) and </a:t>
            </a:r>
            <a:r>
              <a:rPr lang="en-US" dirty="0" err="1" smtClean="0"/>
              <a:t>Aloni</a:t>
            </a:r>
            <a:r>
              <a:rPr lang="en-US" dirty="0" smtClean="0"/>
              <a:t> et al. (2007) based on the apparent presupposition of a QUD by focus, and effects of questions on </a:t>
            </a:r>
            <a:r>
              <a:rPr lang="en-US" i="1" dirty="0" err="1" smtClean="0"/>
              <a:t>only</a:t>
            </a:r>
            <a:r>
              <a:rPr lang="en-US" dirty="0" err="1" smtClean="0"/>
              <a:t>’s</a:t>
            </a:r>
            <a:r>
              <a:rPr lang="en-US" dirty="0" smtClean="0"/>
              <a:t> quantificational domain</a:t>
            </a:r>
            <a:r>
              <a:rPr lang="en-US" i="1"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discourse presuppositions</a:t>
            </a:r>
            <a:endParaRPr lang="en-US" dirty="0"/>
          </a:p>
        </p:txBody>
      </p:sp>
      <p:sp>
        <p:nvSpPr>
          <p:cNvPr id="3" name="Content Placeholder 2"/>
          <p:cNvSpPr>
            <a:spLocks noGrp="1"/>
          </p:cNvSpPr>
          <p:nvPr>
            <p:ph sz="quarter" idx="1"/>
          </p:nvPr>
        </p:nvSpPr>
        <p:spPr/>
        <p:txBody>
          <a:bodyPr/>
          <a:lstStyle/>
          <a:p>
            <a:r>
              <a:rPr lang="en-US" dirty="0" smtClean="0"/>
              <a:t>Because adjectival exclusives have merely local scope, these presuppositions generally contain variables that are bound by external quantifiers:</a:t>
            </a:r>
          </a:p>
          <a:p>
            <a:pPr>
              <a:buNone/>
            </a:pPr>
            <a:endParaRPr lang="en-US" dirty="0" smtClean="0"/>
          </a:p>
          <a:p>
            <a:pPr>
              <a:buNone/>
            </a:pPr>
            <a:r>
              <a:rPr lang="en-US" b="1" i="1" dirty="0" smtClean="0"/>
              <a:t>No mere child </a:t>
            </a:r>
            <a:r>
              <a:rPr lang="en-US" i="1" dirty="0" smtClean="0"/>
              <a:t>could keep the Dark Lord from returning.</a:t>
            </a:r>
          </a:p>
          <a:p>
            <a:pPr>
              <a:buNone/>
            </a:pPr>
            <a:endParaRPr lang="en-US" dirty="0" smtClean="0"/>
          </a:p>
          <a:p>
            <a:r>
              <a:rPr lang="en-US" dirty="0" smtClean="0"/>
              <a:t>This occurs with VP-</a:t>
            </a:r>
            <a:r>
              <a:rPr lang="en-US" i="1" dirty="0" smtClean="0"/>
              <a:t>only</a:t>
            </a:r>
            <a:r>
              <a:rPr lang="en-US" dirty="0" smtClean="0"/>
              <a:t> as well:</a:t>
            </a:r>
          </a:p>
          <a:p>
            <a:pPr>
              <a:buNone/>
            </a:pPr>
            <a:endParaRPr lang="en-US" i="1" dirty="0" smtClean="0"/>
          </a:p>
          <a:p>
            <a:pPr>
              <a:buNone/>
            </a:pPr>
            <a:r>
              <a:rPr lang="en-US" i="1" dirty="0" smtClean="0"/>
              <a:t>As a bilingual person I’m always running around helping </a:t>
            </a:r>
            <a:r>
              <a:rPr lang="en-US" b="1" i="1" dirty="0" smtClean="0"/>
              <a:t>everybody who only speaks Spanish</a:t>
            </a:r>
            <a:r>
              <a:rPr lang="en-US" i="1"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The possibility of presupposing a question</a:t>
            </a:r>
          </a:p>
          <a:p>
            <a:pPr marL="514350" indent="-514350">
              <a:buFont typeface="+mj-lt"/>
              <a:buAutoNum type="arabicPeriod"/>
            </a:pPr>
            <a:r>
              <a:rPr lang="en-US" dirty="0" smtClean="0"/>
              <a:t>The </a:t>
            </a:r>
            <a:r>
              <a:rPr lang="en-US" dirty="0" err="1" smtClean="0"/>
              <a:t>expressibility</a:t>
            </a:r>
            <a:r>
              <a:rPr lang="en-US" dirty="0" smtClean="0"/>
              <a:t> of </a:t>
            </a:r>
            <a:r>
              <a:rPr lang="en-US" dirty="0" err="1" smtClean="0"/>
              <a:t>presuppositional</a:t>
            </a:r>
            <a:r>
              <a:rPr lang="en-US" dirty="0" smtClean="0"/>
              <a:t> constraints regarding the strength ranking over the answers to the question under discussion</a:t>
            </a:r>
          </a:p>
          <a:p>
            <a:pPr marL="514350" indent="-514350">
              <a:buFont typeface="+mj-lt"/>
              <a:buAutoNum type="arabicPeriod"/>
            </a:pPr>
            <a:r>
              <a:rPr lang="en-US" dirty="0" smtClean="0"/>
              <a:t>Quantificational binding into presupposed questions</a:t>
            </a:r>
          </a:p>
          <a:p>
            <a:pPr marL="514350" indent="-514350">
              <a:buFont typeface="+mj-lt"/>
              <a:buAutoNum type="arabicPeriod"/>
            </a:pPr>
            <a:r>
              <a:rPr lang="en-US" dirty="0" smtClean="0"/>
              <a:t>Compositional derivation of logical forms for sentences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We present a dynamic semantics in which contexts contain not only information, but also questions.</a:t>
            </a:r>
          </a:p>
          <a:p>
            <a:r>
              <a:rPr lang="en-US" dirty="0" smtClean="0"/>
              <a:t>The questions can be local to the restrictor of a quantifier, and the quantifier can bind into </a:t>
            </a:r>
            <a:r>
              <a:rPr lang="en-US" smtClean="0"/>
              <a:t>the questions.</a:t>
            </a:r>
            <a:endParaRPr lang="en-US" dirty="0" smtClean="0"/>
          </a:p>
          <a:p>
            <a:r>
              <a:rPr lang="en-US" dirty="0" smtClean="0"/>
              <a:t>With this framework, we give an analysis of exclusives like </a:t>
            </a:r>
            <a:r>
              <a:rPr lang="en-US" i="1" dirty="0" smtClean="0"/>
              <a:t>only</a:t>
            </a:r>
            <a:r>
              <a:rPr lang="en-US" dirty="0" smtClean="0"/>
              <a:t> and </a:t>
            </a:r>
            <a:r>
              <a:rPr lang="en-US" i="1" dirty="0" smtClean="0"/>
              <a:t>mere</a:t>
            </a:r>
            <a:r>
              <a:rPr lang="en-US" dirty="0" smtClean="0"/>
              <a:t>, and show how they constrain and depend on a local question.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Framework</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semantics with questions</a:t>
            </a:r>
            <a:endParaRPr lang="en-US" dirty="0"/>
          </a:p>
        </p:txBody>
      </p:sp>
      <p:sp>
        <p:nvSpPr>
          <p:cNvPr id="3" name="Content Placeholder 2"/>
          <p:cNvSpPr>
            <a:spLocks noGrp="1"/>
          </p:cNvSpPr>
          <p:nvPr>
            <p:ph sz="quarter" idx="1"/>
          </p:nvPr>
        </p:nvSpPr>
        <p:spPr/>
        <p:txBody>
          <a:bodyPr/>
          <a:lstStyle/>
          <a:p>
            <a:r>
              <a:rPr lang="en-US" dirty="0" smtClean="0"/>
              <a:t>Dynamic semantics based on Beaver (2001), which deals successfully with quantified presuppositions</a:t>
            </a:r>
          </a:p>
          <a:p>
            <a:r>
              <a:rPr lang="en-US" b="1" dirty="0" smtClean="0"/>
              <a:t>New: </a:t>
            </a:r>
            <a:r>
              <a:rPr lang="en-US" dirty="0" smtClean="0"/>
              <a:t>A context S contains three components:</a:t>
            </a:r>
          </a:p>
          <a:p>
            <a:pPr lvl="1"/>
            <a:r>
              <a:rPr lang="en-US" dirty="0" smtClean="0"/>
              <a:t>an information state </a:t>
            </a:r>
            <a:r>
              <a:rPr lang="en-US" cap="small" dirty="0" err="1" smtClean="0"/>
              <a:t>info(S</a:t>
            </a:r>
            <a:r>
              <a:rPr lang="en-US" cap="small" dirty="0" smtClean="0"/>
              <a:t>)</a:t>
            </a:r>
            <a:r>
              <a:rPr lang="en-US" dirty="0" smtClean="0"/>
              <a:t> </a:t>
            </a:r>
          </a:p>
          <a:p>
            <a:pPr lvl="2"/>
            <a:r>
              <a:rPr lang="en-US" dirty="0" smtClean="0"/>
              <a:t>set of world-assignment pairs</a:t>
            </a:r>
          </a:p>
          <a:p>
            <a:pPr lvl="1"/>
            <a:r>
              <a:rPr lang="en-US" dirty="0" smtClean="0"/>
              <a:t>a current question under discussion </a:t>
            </a:r>
            <a:r>
              <a:rPr lang="en-US" cap="small" dirty="0" err="1" smtClean="0"/>
              <a:t>cq</a:t>
            </a:r>
            <a:r>
              <a:rPr lang="en-US" dirty="0" err="1" smtClean="0"/>
              <a:t>(S</a:t>
            </a:r>
            <a:r>
              <a:rPr lang="en-US" dirty="0" smtClean="0"/>
              <a:t>)</a:t>
            </a:r>
          </a:p>
          <a:p>
            <a:pPr lvl="2"/>
            <a:r>
              <a:rPr lang="en-US" dirty="0" smtClean="0"/>
              <a:t>set of information states</a:t>
            </a:r>
          </a:p>
          <a:p>
            <a:pPr lvl="1"/>
            <a:r>
              <a:rPr lang="en-US" dirty="0" smtClean="0"/>
              <a:t>a strength ranking over the answers to the question </a:t>
            </a:r>
            <a:r>
              <a:rPr lang="en-US" dirty="0" smtClean="0">
                <a:sym typeface="Symbol"/>
              </a:rPr>
              <a:t></a:t>
            </a:r>
            <a:r>
              <a:rPr lang="en-US" cap="small" dirty="0" smtClean="0"/>
              <a:t>(</a:t>
            </a:r>
            <a:r>
              <a:rPr lang="en-US" dirty="0" smtClean="0"/>
              <a:t>S)</a:t>
            </a:r>
          </a:p>
          <a:p>
            <a:pPr lvl="2"/>
            <a:r>
              <a:rPr lang="en-US" dirty="0" smtClean="0"/>
              <a:t>binary relation over information states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the CQ from the ranking</a:t>
            </a:r>
            <a:endParaRPr lang="en-US" dirty="0"/>
          </a:p>
        </p:txBody>
      </p:sp>
      <p:sp>
        <p:nvSpPr>
          <p:cNvPr id="3" name="Content Placeholder 2"/>
          <p:cNvSpPr>
            <a:spLocks noGrp="1"/>
          </p:cNvSpPr>
          <p:nvPr>
            <p:ph sz="quarter" idx="1"/>
          </p:nvPr>
        </p:nvSpPr>
        <p:spPr/>
        <p:txBody>
          <a:bodyPr/>
          <a:lstStyle/>
          <a:p>
            <a:pPr>
              <a:buNone/>
            </a:pPr>
            <a:r>
              <a:rPr lang="en-US" cap="small" dirty="0" err="1" smtClean="0"/>
              <a:t>cq</a:t>
            </a:r>
            <a:r>
              <a:rPr lang="en-US" dirty="0" err="1" smtClean="0"/>
              <a:t>(S</a:t>
            </a:r>
            <a:r>
              <a:rPr lang="en-US" dirty="0" smtClean="0"/>
              <a:t>) = </a:t>
            </a:r>
            <a:r>
              <a:rPr lang="en-US" cap="small" dirty="0" err="1" smtClean="0"/>
              <a:t>field(</a:t>
            </a:r>
            <a:r>
              <a:rPr lang="en-US" dirty="0" err="1" smtClean="0">
                <a:sym typeface="Symbol"/>
              </a:rPr>
              <a:t></a:t>
            </a:r>
            <a:r>
              <a:rPr lang="en-US" cap="small" dirty="0" err="1" smtClean="0"/>
              <a:t>(</a:t>
            </a:r>
            <a:r>
              <a:rPr lang="en-US" dirty="0" err="1" smtClean="0"/>
              <a:t>S</a:t>
            </a:r>
            <a:r>
              <a:rPr lang="en-US" dirty="0" smtClean="0"/>
              <a:t>))</a:t>
            </a:r>
          </a:p>
          <a:p>
            <a:pPr>
              <a:buNone/>
            </a:pPr>
            <a:r>
              <a:rPr lang="en-US" dirty="0" smtClean="0"/>
              <a:t>where </a:t>
            </a:r>
            <a:r>
              <a:rPr lang="en-US" cap="small" dirty="0" err="1" smtClean="0"/>
              <a:t>field</a:t>
            </a:r>
            <a:r>
              <a:rPr lang="en-US" dirty="0" err="1" smtClean="0"/>
              <a:t>(R</a:t>
            </a:r>
            <a:r>
              <a:rPr lang="en-US" dirty="0" smtClean="0"/>
              <a:t>) = { </a:t>
            </a:r>
            <a:r>
              <a:rPr lang="en-US" dirty="0" err="1" smtClean="0"/>
              <a:t>x</a:t>
            </a:r>
            <a:r>
              <a:rPr lang="en-US" dirty="0" smtClean="0"/>
              <a:t> | </a:t>
            </a:r>
            <a:r>
              <a:rPr lang="en-US" dirty="0" err="1" smtClean="0">
                <a:sym typeface="Symbol"/>
              </a:rPr>
              <a:t></a:t>
            </a:r>
            <a:r>
              <a:rPr lang="en-US" dirty="0" err="1" smtClean="0"/>
              <a:t>y</a:t>
            </a:r>
            <a:r>
              <a:rPr lang="en-US" dirty="0" smtClean="0"/>
              <a:t> [ </a:t>
            </a:r>
            <a:r>
              <a:rPr lang="en-US" dirty="0" err="1" smtClean="0"/>
              <a:t>yRx</a:t>
            </a:r>
            <a:r>
              <a:rPr lang="en-US" dirty="0" smtClean="0"/>
              <a:t> </a:t>
            </a:r>
            <a:r>
              <a:rPr lang="en-US" dirty="0" err="1" smtClean="0">
                <a:sym typeface="Symbol"/>
              </a:rPr>
              <a:t></a:t>
            </a:r>
            <a:r>
              <a:rPr lang="en-US" dirty="0" smtClean="0"/>
              <a:t> </a:t>
            </a:r>
            <a:r>
              <a:rPr lang="en-US" dirty="0" err="1" smtClean="0"/>
              <a:t>xRy</a:t>
            </a:r>
            <a:r>
              <a:rPr lang="en-US" dirty="0" smtClean="0"/>
              <a:t> ] }     (cf. </a:t>
            </a:r>
            <a:r>
              <a:rPr lang="en-US" dirty="0" err="1" smtClean="0"/>
              <a:t>Krifka</a:t>
            </a:r>
            <a:r>
              <a:rPr lang="en-US" dirty="0" smtClean="0"/>
              <a:t> 1999)</a:t>
            </a:r>
            <a:endParaRPr lang="en-US" dirty="0"/>
          </a:p>
        </p:txBody>
      </p:sp>
      <p:sp>
        <p:nvSpPr>
          <p:cNvPr id="4" name="Rectangle 3"/>
          <p:cNvSpPr/>
          <p:nvPr/>
        </p:nvSpPr>
        <p:spPr>
          <a:xfrm>
            <a:off x="1622777" y="3431552"/>
            <a:ext cx="2215445" cy="262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9B2D1F"/>
              </a:solidFill>
            </a:endParaRPr>
          </a:p>
          <a:p>
            <a:pPr algn="ctr"/>
            <a:r>
              <a:rPr lang="en-US" dirty="0" smtClean="0">
                <a:solidFill>
                  <a:srgbClr val="000000"/>
                </a:solidFill>
              </a:rPr>
              <a:t>&lt;I,I&gt;</a:t>
            </a:r>
          </a:p>
          <a:p>
            <a:pPr algn="ctr"/>
            <a:r>
              <a:rPr lang="en-US" dirty="0" smtClean="0">
                <a:solidFill>
                  <a:srgbClr val="000000"/>
                </a:solidFill>
              </a:rPr>
              <a:t>&lt;I,J&gt;</a:t>
            </a:r>
          </a:p>
          <a:p>
            <a:pPr algn="ctr"/>
            <a:r>
              <a:rPr lang="en-US" dirty="0" smtClean="0">
                <a:solidFill>
                  <a:srgbClr val="000000"/>
                </a:solidFill>
              </a:rPr>
              <a:t>&lt;J,J&gt;</a:t>
            </a:r>
          </a:p>
          <a:p>
            <a:pPr algn="ctr"/>
            <a:r>
              <a:rPr lang="en-US" smtClean="0">
                <a:solidFill>
                  <a:srgbClr val="000000"/>
                </a:solidFill>
              </a:rPr>
              <a:t>&lt;J,K&gt;</a:t>
            </a:r>
            <a:endParaRPr lang="en-US" dirty="0" smtClean="0">
              <a:solidFill>
                <a:srgbClr val="000000"/>
              </a:solidFill>
            </a:endParaRPr>
          </a:p>
          <a:p>
            <a:pPr algn="ctr"/>
            <a:r>
              <a:rPr lang="en-US" dirty="0" smtClean="0">
                <a:solidFill>
                  <a:srgbClr val="000000"/>
                </a:solidFill>
              </a:rPr>
              <a:t>&lt;I,K&gt;</a:t>
            </a:r>
          </a:p>
          <a:p>
            <a:pPr algn="ctr"/>
            <a:r>
              <a:rPr lang="en-US" dirty="0" smtClean="0">
                <a:solidFill>
                  <a:srgbClr val="000000"/>
                </a:solidFill>
              </a:rPr>
              <a:t>&lt;K,K&gt;</a:t>
            </a:r>
            <a:endParaRPr lang="en-US" dirty="0" smtClean="0">
              <a:solidFill>
                <a:srgbClr val="9B2D1F"/>
              </a:solidFill>
            </a:endParaRPr>
          </a:p>
          <a:p>
            <a:pPr algn="ctr"/>
            <a:endParaRPr lang="en-US" dirty="0" smtClean="0">
              <a:solidFill>
                <a:srgbClr val="9B2D1F"/>
              </a:solidFill>
            </a:endParaRPr>
          </a:p>
          <a:p>
            <a:pPr algn="ctr"/>
            <a:endParaRPr lang="en-US" dirty="0">
              <a:solidFill>
                <a:srgbClr val="9B2D1F"/>
              </a:solidFill>
            </a:endParaRPr>
          </a:p>
        </p:txBody>
      </p:sp>
      <p:sp>
        <p:nvSpPr>
          <p:cNvPr id="5" name="Rectangle 4"/>
          <p:cNvSpPr/>
          <p:nvPr/>
        </p:nvSpPr>
        <p:spPr>
          <a:xfrm>
            <a:off x="5246511" y="3431552"/>
            <a:ext cx="2215445" cy="262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a:t>
            </a:r>
          </a:p>
          <a:p>
            <a:pPr algn="ctr"/>
            <a:r>
              <a:rPr lang="en-US" dirty="0" smtClean="0">
                <a:solidFill>
                  <a:srgbClr val="000000"/>
                </a:solidFill>
              </a:rPr>
              <a:t>J</a:t>
            </a:r>
          </a:p>
          <a:p>
            <a:pPr algn="ctr"/>
            <a:r>
              <a:rPr lang="en-US" dirty="0" smtClean="0">
                <a:solidFill>
                  <a:srgbClr val="000000"/>
                </a:solidFill>
              </a:rPr>
              <a:t>K</a:t>
            </a:r>
          </a:p>
        </p:txBody>
      </p:sp>
      <p:sp>
        <p:nvSpPr>
          <p:cNvPr id="6" name="TextBox 5"/>
          <p:cNvSpPr txBox="1"/>
          <p:nvPr/>
        </p:nvSpPr>
        <p:spPr>
          <a:xfrm>
            <a:off x="2240127" y="2911884"/>
            <a:ext cx="867808" cy="369332"/>
          </a:xfrm>
          <a:prstGeom prst="rect">
            <a:avLst/>
          </a:prstGeom>
          <a:noFill/>
        </p:spPr>
        <p:txBody>
          <a:bodyPr wrap="none" rtlCol="0">
            <a:spAutoFit/>
          </a:bodyPr>
          <a:lstStyle/>
          <a:p>
            <a:r>
              <a:rPr lang="en-US" dirty="0" smtClean="0"/>
              <a:t>Ranking</a:t>
            </a:r>
            <a:endParaRPr lang="en-US" dirty="0"/>
          </a:p>
        </p:txBody>
      </p:sp>
      <p:sp>
        <p:nvSpPr>
          <p:cNvPr id="7" name="TextBox 6"/>
          <p:cNvSpPr txBox="1"/>
          <p:nvPr/>
        </p:nvSpPr>
        <p:spPr>
          <a:xfrm>
            <a:off x="6001480" y="2949332"/>
            <a:ext cx="492705" cy="369332"/>
          </a:xfrm>
          <a:prstGeom prst="rect">
            <a:avLst/>
          </a:prstGeom>
          <a:noFill/>
        </p:spPr>
        <p:txBody>
          <a:bodyPr wrap="none" rtlCol="0">
            <a:spAutoFit/>
          </a:bodyPr>
          <a:lstStyle/>
          <a:p>
            <a:r>
              <a:rPr lang="en-US" dirty="0" smtClean="0"/>
              <a:t>CQ</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Deriving </a:t>
            </a:r>
            <a:r>
              <a:rPr lang="en-US" cap="small" dirty="0" err="1" smtClean="0"/>
              <a:t>info</a:t>
            </a:r>
            <a:r>
              <a:rPr lang="en-US" dirty="0" err="1" smtClean="0"/>
              <a:t>(S</a:t>
            </a:r>
            <a:r>
              <a:rPr lang="en-US" dirty="0" smtClean="0"/>
              <a:t>) from </a:t>
            </a:r>
            <a:r>
              <a:rPr lang="en-US" cap="small" dirty="0" err="1" smtClean="0"/>
              <a:t>cq</a:t>
            </a:r>
            <a:r>
              <a:rPr lang="en-US" dirty="0" err="1" smtClean="0"/>
              <a:t>(S</a:t>
            </a:r>
            <a:r>
              <a:rPr lang="en-US" dirty="0" smtClean="0"/>
              <a:t>)</a:t>
            </a:r>
            <a:endParaRPr lang="en-US" dirty="0"/>
          </a:p>
        </p:txBody>
      </p:sp>
      <p:sp>
        <p:nvSpPr>
          <p:cNvPr id="3" name="Content Placeholder 2"/>
          <p:cNvSpPr>
            <a:spLocks noGrp="1"/>
          </p:cNvSpPr>
          <p:nvPr>
            <p:ph sz="quarter" idx="1"/>
          </p:nvPr>
        </p:nvSpPr>
        <p:spPr/>
        <p:txBody>
          <a:bodyPr/>
          <a:lstStyle/>
          <a:p>
            <a:pPr>
              <a:buNone/>
            </a:pPr>
            <a:r>
              <a:rPr lang="en-US" cap="small" dirty="0" err="1" smtClean="0"/>
              <a:t>info(S</a:t>
            </a:r>
            <a:r>
              <a:rPr lang="en-US" cap="small" dirty="0" smtClean="0"/>
              <a:t>)</a:t>
            </a:r>
            <a:r>
              <a:rPr lang="en-US" dirty="0" smtClean="0"/>
              <a:t> = </a:t>
            </a:r>
            <a:r>
              <a:rPr lang="en-US" dirty="0" err="1" smtClean="0">
                <a:sym typeface="Symbol"/>
              </a:rPr>
              <a:t></a:t>
            </a:r>
            <a:r>
              <a:rPr lang="en-US" dirty="0" smtClean="0">
                <a:sym typeface="Symbol"/>
              </a:rPr>
              <a:t> </a:t>
            </a:r>
            <a:r>
              <a:rPr lang="en-US" cap="small" dirty="0" err="1" smtClean="0"/>
              <a:t>cq(</a:t>
            </a:r>
            <a:r>
              <a:rPr lang="en-US" dirty="0" err="1" smtClean="0"/>
              <a:t>S</a:t>
            </a:r>
            <a:r>
              <a:rPr lang="en-US" dirty="0" smtClean="0"/>
              <a:t>) = </a:t>
            </a:r>
            <a:r>
              <a:rPr lang="en-US" dirty="0" err="1" smtClean="0">
                <a:sym typeface="Symbol"/>
              </a:rPr>
              <a:t></a:t>
            </a:r>
            <a:r>
              <a:rPr lang="en-US" dirty="0" smtClean="0">
                <a:sym typeface="Symbol"/>
              </a:rPr>
              <a:t> </a:t>
            </a:r>
            <a:r>
              <a:rPr lang="en-US" cap="small" dirty="0" err="1" smtClean="0"/>
              <a:t>field(</a:t>
            </a:r>
            <a:r>
              <a:rPr lang="en-US" dirty="0" err="1" smtClean="0">
                <a:sym typeface="Symbol"/>
              </a:rPr>
              <a:t></a:t>
            </a:r>
            <a:r>
              <a:rPr lang="en-US" dirty="0" err="1" smtClean="0"/>
              <a:t>(S</a:t>
            </a:r>
            <a:r>
              <a:rPr lang="en-US" dirty="0" smtClean="0"/>
              <a:t>))              (cf. </a:t>
            </a:r>
            <a:r>
              <a:rPr lang="en-US" dirty="0" err="1" smtClean="0"/>
              <a:t>Jäger</a:t>
            </a:r>
            <a:r>
              <a:rPr lang="en-US" dirty="0" smtClean="0"/>
              <a:t> 1996)</a:t>
            </a:r>
            <a:endParaRPr lang="en-US" dirty="0"/>
          </a:p>
        </p:txBody>
      </p:sp>
      <p:sp>
        <p:nvSpPr>
          <p:cNvPr id="8" name="Rectangle 7"/>
          <p:cNvSpPr/>
          <p:nvPr/>
        </p:nvSpPr>
        <p:spPr>
          <a:xfrm>
            <a:off x="3602529" y="3076222"/>
            <a:ext cx="2215445" cy="262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I:{&lt;g,w</a:t>
            </a:r>
            <a:r>
              <a:rPr lang="en-US" baseline="-25000" dirty="0" smtClean="0">
                <a:solidFill>
                  <a:srgbClr val="000000"/>
                </a:solidFill>
              </a:rPr>
              <a:t>1</a:t>
            </a:r>
            <a:r>
              <a:rPr lang="en-US" dirty="0" smtClean="0">
                <a:solidFill>
                  <a:srgbClr val="000000"/>
                </a:solidFill>
              </a:rPr>
              <a:t>&gt;,&lt;g,w</a:t>
            </a:r>
            <a:r>
              <a:rPr lang="en-US" baseline="-25000" dirty="0" smtClean="0">
                <a:solidFill>
                  <a:srgbClr val="000000"/>
                </a:solidFill>
              </a:rPr>
              <a:t>2</a:t>
            </a:r>
            <a:r>
              <a:rPr lang="en-US" dirty="0" smtClean="0">
                <a:solidFill>
                  <a:srgbClr val="000000"/>
                </a:solidFill>
              </a:rPr>
              <a:t>&gt;}</a:t>
            </a:r>
          </a:p>
          <a:p>
            <a:pPr algn="ctr"/>
            <a:r>
              <a:rPr lang="en-US" dirty="0" smtClean="0">
                <a:solidFill>
                  <a:srgbClr val="000000"/>
                </a:solidFill>
              </a:rPr>
              <a:t>J:{&lt;g,w</a:t>
            </a:r>
            <a:r>
              <a:rPr lang="en-US" baseline="-25000" dirty="0" smtClean="0">
                <a:solidFill>
                  <a:srgbClr val="000000"/>
                </a:solidFill>
              </a:rPr>
              <a:t>1</a:t>
            </a:r>
            <a:r>
              <a:rPr lang="en-US" dirty="0" smtClean="0">
                <a:solidFill>
                  <a:srgbClr val="000000"/>
                </a:solidFill>
              </a:rPr>
              <a:t>&gt;}</a:t>
            </a:r>
          </a:p>
          <a:p>
            <a:pPr algn="ctr"/>
            <a:r>
              <a:rPr lang="en-US" dirty="0" smtClean="0">
                <a:solidFill>
                  <a:srgbClr val="000000"/>
                </a:solidFill>
              </a:rPr>
              <a:t>K:{&lt;g,w</a:t>
            </a:r>
            <a:r>
              <a:rPr lang="en-US" baseline="-25000" dirty="0" smtClean="0">
                <a:solidFill>
                  <a:srgbClr val="000000"/>
                </a:solidFill>
              </a:rPr>
              <a:t>2</a:t>
            </a:r>
            <a:r>
              <a:rPr lang="en-US" dirty="0" smtClean="0">
                <a:solidFill>
                  <a:srgbClr val="000000"/>
                </a:solidFill>
              </a:rPr>
              <a:t>&gt;}</a:t>
            </a:r>
          </a:p>
        </p:txBody>
      </p:sp>
      <p:sp>
        <p:nvSpPr>
          <p:cNvPr id="9" name="TextBox 8"/>
          <p:cNvSpPr txBox="1"/>
          <p:nvPr/>
        </p:nvSpPr>
        <p:spPr>
          <a:xfrm>
            <a:off x="4405895" y="2594002"/>
            <a:ext cx="492705" cy="369332"/>
          </a:xfrm>
          <a:prstGeom prst="rect">
            <a:avLst/>
          </a:prstGeom>
          <a:noFill/>
        </p:spPr>
        <p:txBody>
          <a:bodyPr wrap="none" rtlCol="0">
            <a:spAutoFit/>
          </a:bodyPr>
          <a:lstStyle/>
          <a:p>
            <a:r>
              <a:rPr lang="en-US" dirty="0" smtClean="0"/>
              <a:t>CQ</a:t>
            </a:r>
            <a:endParaRPr lang="en-US" dirty="0"/>
          </a:p>
        </p:txBody>
      </p:sp>
      <p:sp>
        <p:nvSpPr>
          <p:cNvPr id="10" name="Rectangle 9"/>
          <p:cNvSpPr/>
          <p:nvPr/>
        </p:nvSpPr>
        <p:spPr>
          <a:xfrm>
            <a:off x="6471355" y="3076222"/>
            <a:ext cx="2215445" cy="262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&lt;g,w</a:t>
            </a:r>
            <a:r>
              <a:rPr lang="en-US" baseline="-25000" dirty="0" smtClean="0">
                <a:solidFill>
                  <a:srgbClr val="000000"/>
                </a:solidFill>
              </a:rPr>
              <a:t>1</a:t>
            </a:r>
            <a:r>
              <a:rPr lang="en-US" dirty="0" smtClean="0">
                <a:solidFill>
                  <a:srgbClr val="000000"/>
                </a:solidFill>
              </a:rPr>
              <a:t>&gt;</a:t>
            </a:r>
          </a:p>
          <a:p>
            <a:pPr algn="ctr"/>
            <a:r>
              <a:rPr lang="en-US" dirty="0" smtClean="0">
                <a:solidFill>
                  <a:srgbClr val="000000"/>
                </a:solidFill>
              </a:rPr>
              <a:t>&lt;g,w</a:t>
            </a:r>
            <a:r>
              <a:rPr lang="en-US" baseline="-25000" dirty="0" smtClean="0">
                <a:solidFill>
                  <a:srgbClr val="000000"/>
                </a:solidFill>
              </a:rPr>
              <a:t>2</a:t>
            </a:r>
            <a:r>
              <a:rPr lang="en-US" dirty="0" smtClean="0">
                <a:solidFill>
                  <a:srgbClr val="000000"/>
                </a:solidFill>
              </a:rPr>
              <a:t>&gt;</a:t>
            </a:r>
          </a:p>
        </p:txBody>
      </p:sp>
      <p:sp>
        <p:nvSpPr>
          <p:cNvPr id="11" name="TextBox 10"/>
          <p:cNvSpPr txBox="1"/>
          <p:nvPr/>
        </p:nvSpPr>
        <p:spPr>
          <a:xfrm>
            <a:off x="6734315" y="2594002"/>
            <a:ext cx="1616886" cy="369332"/>
          </a:xfrm>
          <a:prstGeom prst="rect">
            <a:avLst/>
          </a:prstGeom>
          <a:noFill/>
        </p:spPr>
        <p:txBody>
          <a:bodyPr wrap="none" rtlCol="0">
            <a:spAutoFit/>
          </a:bodyPr>
          <a:lstStyle/>
          <a:p>
            <a:r>
              <a:rPr lang="en-US" dirty="0" smtClean="0"/>
              <a:t>Information state</a:t>
            </a:r>
            <a:endParaRPr lang="en-US" dirty="0"/>
          </a:p>
        </p:txBody>
      </p:sp>
      <p:sp>
        <p:nvSpPr>
          <p:cNvPr id="12" name="Rectangle 11"/>
          <p:cNvSpPr/>
          <p:nvPr/>
        </p:nvSpPr>
        <p:spPr>
          <a:xfrm>
            <a:off x="601186" y="3076222"/>
            <a:ext cx="2215445" cy="26246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00"/>
              </a:solidFill>
            </a:endParaRPr>
          </a:p>
          <a:p>
            <a:pPr algn="ctr"/>
            <a:endParaRPr lang="en-US" dirty="0" smtClean="0">
              <a:solidFill>
                <a:srgbClr val="000000"/>
              </a:solidFill>
            </a:endParaRPr>
          </a:p>
          <a:p>
            <a:pPr algn="ctr"/>
            <a:r>
              <a:rPr lang="en-US" dirty="0" smtClean="0">
                <a:solidFill>
                  <a:srgbClr val="000000"/>
                </a:solidFill>
              </a:rPr>
              <a:t>&lt;I,I&gt;</a:t>
            </a:r>
          </a:p>
          <a:p>
            <a:pPr algn="ctr"/>
            <a:r>
              <a:rPr lang="en-US" dirty="0" smtClean="0">
                <a:solidFill>
                  <a:srgbClr val="000000"/>
                </a:solidFill>
              </a:rPr>
              <a:t>&lt;I,J&gt;</a:t>
            </a:r>
          </a:p>
          <a:p>
            <a:pPr algn="ctr"/>
            <a:r>
              <a:rPr lang="en-US" dirty="0" smtClean="0">
                <a:solidFill>
                  <a:srgbClr val="000000"/>
                </a:solidFill>
              </a:rPr>
              <a:t>&lt;J,J&gt;</a:t>
            </a:r>
          </a:p>
          <a:p>
            <a:pPr algn="ctr"/>
            <a:r>
              <a:rPr lang="en-US" dirty="0" smtClean="0">
                <a:solidFill>
                  <a:srgbClr val="000000"/>
                </a:solidFill>
              </a:rPr>
              <a:t>&lt;I,K&gt;</a:t>
            </a:r>
          </a:p>
          <a:p>
            <a:pPr algn="ctr"/>
            <a:r>
              <a:rPr lang="en-US" smtClean="0">
                <a:solidFill>
                  <a:srgbClr val="000000"/>
                </a:solidFill>
              </a:rPr>
              <a:t>&lt;J,</a:t>
            </a:r>
            <a:r>
              <a:rPr lang="en-US" dirty="0" smtClean="0">
                <a:solidFill>
                  <a:srgbClr val="000000"/>
                </a:solidFill>
              </a:rPr>
              <a:t>K&gt;</a:t>
            </a:r>
          </a:p>
          <a:p>
            <a:pPr algn="ctr"/>
            <a:r>
              <a:rPr lang="en-US" dirty="0" smtClean="0">
                <a:solidFill>
                  <a:srgbClr val="000000"/>
                </a:solidFill>
              </a:rPr>
              <a:t>&lt;K,K&gt;</a:t>
            </a:r>
          </a:p>
          <a:p>
            <a:pPr algn="ctr"/>
            <a:endParaRPr lang="en-US" dirty="0" smtClean="0">
              <a:solidFill>
                <a:srgbClr val="9B2D1F"/>
              </a:solidFill>
            </a:endParaRPr>
          </a:p>
          <a:p>
            <a:pPr algn="ctr"/>
            <a:endParaRPr lang="en-US" dirty="0" smtClean="0">
              <a:solidFill>
                <a:srgbClr val="9B2D1F"/>
              </a:solidFill>
            </a:endParaRPr>
          </a:p>
          <a:p>
            <a:pPr algn="ctr"/>
            <a:endParaRPr lang="en-US" dirty="0">
              <a:solidFill>
                <a:srgbClr val="9B2D1F"/>
              </a:solidFill>
            </a:endParaRPr>
          </a:p>
        </p:txBody>
      </p:sp>
      <p:sp>
        <p:nvSpPr>
          <p:cNvPr id="13" name="TextBox 12"/>
          <p:cNvSpPr txBox="1"/>
          <p:nvPr/>
        </p:nvSpPr>
        <p:spPr>
          <a:xfrm>
            <a:off x="1306383" y="2594002"/>
            <a:ext cx="867808" cy="369332"/>
          </a:xfrm>
          <a:prstGeom prst="rect">
            <a:avLst/>
          </a:prstGeom>
          <a:noFill/>
        </p:spPr>
        <p:txBody>
          <a:bodyPr wrap="none" rtlCol="0">
            <a:spAutoFit/>
          </a:bodyPr>
          <a:lstStyle/>
          <a:p>
            <a:r>
              <a:rPr lang="en-US" dirty="0" smtClean="0"/>
              <a:t>Ranking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Exclusives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Beaver and Clark’s </a:t>
            </a:r>
            <a:r>
              <a:rPr lang="en-US" i="1" dirty="0" smtClean="0"/>
              <a:t>only</a:t>
            </a:r>
            <a:endParaRPr lang="en-US" i="1" dirty="0"/>
          </a:p>
        </p:txBody>
      </p:sp>
      <p:sp>
        <p:nvSpPr>
          <p:cNvPr id="5" name="Content Placeholder 4"/>
          <p:cNvSpPr>
            <a:spLocks noGrp="1"/>
          </p:cNvSpPr>
          <p:nvPr>
            <p:ph sz="quarter" idx="1"/>
          </p:nvPr>
        </p:nvSpPr>
        <p:spPr/>
        <p:txBody>
          <a:bodyPr/>
          <a:lstStyle/>
          <a:p>
            <a:pPr>
              <a:buNone/>
            </a:pPr>
            <a:r>
              <a:rPr lang="en-US" cap="small" dirty="0" smtClean="0"/>
              <a:t>only</a:t>
            </a:r>
            <a:r>
              <a:rPr lang="en-US" dirty="0" smtClean="0"/>
              <a:t> = </a:t>
            </a:r>
            <a:r>
              <a:rPr lang="en-US" dirty="0" err="1" smtClean="0">
                <a:sym typeface="Symbol"/>
              </a:rPr>
              <a:t></a:t>
            </a:r>
            <a:r>
              <a:rPr lang="en-US" dirty="0" smtClean="0"/>
              <a:t> C . { &lt;S,S'&gt; | </a:t>
            </a:r>
            <a:r>
              <a:rPr lang="en-US" dirty="0" err="1" smtClean="0"/>
              <a:t>S[</a:t>
            </a:r>
            <a:r>
              <a:rPr lang="en-US" cap="small" dirty="0" err="1" smtClean="0"/>
              <a:t>min</a:t>
            </a:r>
            <a:r>
              <a:rPr lang="en-US" dirty="0" err="1" smtClean="0"/>
              <a:t>(C)]S</a:t>
            </a:r>
            <a:r>
              <a:rPr lang="en-US" dirty="0" smtClean="0"/>
              <a:t> </a:t>
            </a:r>
            <a:r>
              <a:rPr lang="en-US" dirty="0" err="1" smtClean="0">
                <a:sym typeface="Symbol"/>
              </a:rPr>
              <a:t></a:t>
            </a:r>
            <a:r>
              <a:rPr lang="en-US" dirty="0" smtClean="0"/>
              <a:t> </a:t>
            </a:r>
            <a:r>
              <a:rPr lang="en-US" dirty="0" err="1" smtClean="0"/>
              <a:t>S[</a:t>
            </a:r>
            <a:r>
              <a:rPr lang="en-US" cap="small" dirty="0" err="1" smtClean="0"/>
              <a:t>max</a:t>
            </a:r>
            <a:r>
              <a:rPr lang="en-US" dirty="0" err="1" smtClean="0"/>
              <a:t>(C)]S</a:t>
            </a:r>
            <a:r>
              <a:rPr lang="en-US" dirty="0" smtClean="0"/>
              <a:t>' }</a:t>
            </a:r>
            <a:r>
              <a:rPr lang="en-US" cap="small" dirty="0" smtClean="0"/>
              <a:t> </a:t>
            </a:r>
          </a:p>
          <a:p>
            <a:pPr>
              <a:buNone/>
            </a:pPr>
            <a:endParaRPr lang="en-US" cap="small" dirty="0" smtClean="0"/>
          </a:p>
          <a:p>
            <a:pPr>
              <a:buNone/>
            </a:pPr>
            <a:r>
              <a:rPr lang="en-US" cap="small" dirty="0" smtClean="0"/>
              <a:t>max</a:t>
            </a:r>
            <a:r>
              <a:rPr lang="en-US" dirty="0" smtClean="0"/>
              <a:t> = </a:t>
            </a:r>
          </a:p>
          <a:p>
            <a:pPr>
              <a:buNone/>
            </a:pPr>
            <a:r>
              <a:rPr lang="en-US" dirty="0" err="1" smtClean="0">
                <a:sym typeface="Symbol"/>
              </a:rPr>
              <a:t></a:t>
            </a:r>
            <a:r>
              <a:rPr lang="en-US" dirty="0" smtClean="0"/>
              <a:t> C . { &lt;S,S'&gt; |  S' </a:t>
            </a:r>
            <a:r>
              <a:rPr lang="en-US" dirty="0" err="1" smtClean="0">
                <a:sym typeface="Symbol"/>
              </a:rPr>
              <a:t></a:t>
            </a:r>
            <a:r>
              <a:rPr lang="en-US" dirty="0" smtClean="0"/>
              <a:t> S </a:t>
            </a:r>
            <a:r>
              <a:rPr lang="en-US" dirty="0" err="1" smtClean="0">
                <a:sym typeface="Symbol"/>
              </a:rPr>
              <a:t></a:t>
            </a:r>
            <a:r>
              <a:rPr lang="en-US" dirty="0" smtClean="0"/>
              <a:t> </a:t>
            </a:r>
            <a:r>
              <a:rPr lang="en-US" dirty="0" smtClean="0">
                <a:sym typeface="Symbol"/>
              </a:rPr>
              <a:t></a:t>
            </a:r>
            <a:r>
              <a:rPr lang="en-US" dirty="0" smtClean="0"/>
              <a:t>J  </a:t>
            </a:r>
            <a:r>
              <a:rPr lang="en-US" dirty="0" err="1" smtClean="0">
                <a:sym typeface="Symbol"/>
              </a:rPr>
              <a:t></a:t>
            </a:r>
            <a:r>
              <a:rPr lang="en-US" dirty="0" smtClean="0"/>
              <a:t> </a:t>
            </a:r>
            <a:r>
              <a:rPr lang="en-US" cap="small" dirty="0" err="1" smtClean="0"/>
              <a:t>cq</a:t>
            </a:r>
            <a:r>
              <a:rPr lang="en-US" cap="small" err="1" smtClean="0"/>
              <a:t>(</a:t>
            </a:r>
            <a:r>
              <a:rPr lang="en-US" smtClean="0"/>
              <a:t>S') </a:t>
            </a:r>
            <a:r>
              <a:rPr lang="en-US" dirty="0" smtClean="0"/>
              <a:t>[ J</a:t>
            </a:r>
            <a:r>
              <a:rPr lang="en-US" cap="small" dirty="0" smtClean="0"/>
              <a:t> </a:t>
            </a:r>
            <a:r>
              <a:rPr lang="en-US" dirty="0" smtClean="0">
                <a:sym typeface="Symbol"/>
              </a:rPr>
              <a:t></a:t>
            </a:r>
            <a:r>
              <a:rPr lang="en-US" cap="small" dirty="0" smtClean="0"/>
              <a:t>(</a:t>
            </a:r>
            <a:r>
              <a:rPr lang="en-US" dirty="0" smtClean="0"/>
              <a:t>S) </a:t>
            </a:r>
            <a:r>
              <a:rPr lang="en-US" cap="small" dirty="0" err="1" smtClean="0"/>
              <a:t>info(</a:t>
            </a:r>
            <a:r>
              <a:rPr lang="en-US" dirty="0" err="1" smtClean="0">
                <a:sym typeface="Symbol"/>
              </a:rPr>
              <a:t></a:t>
            </a:r>
            <a:r>
              <a:rPr lang="en-US" dirty="0" err="1" smtClean="0"/>
              <a:t>C</a:t>
            </a:r>
            <a:r>
              <a:rPr lang="en-US" dirty="0" smtClean="0"/>
              <a:t>) ]}</a:t>
            </a:r>
          </a:p>
          <a:p>
            <a:pPr>
              <a:buNone/>
            </a:pPr>
            <a:r>
              <a:rPr lang="en-US" dirty="0" smtClean="0"/>
              <a:t> </a:t>
            </a:r>
          </a:p>
          <a:p>
            <a:pPr>
              <a:buNone/>
            </a:pPr>
            <a:r>
              <a:rPr lang="en-US" cap="small" dirty="0" smtClean="0"/>
              <a:t>min </a:t>
            </a:r>
            <a:r>
              <a:rPr lang="en-US" dirty="0" smtClean="0"/>
              <a:t>= </a:t>
            </a:r>
          </a:p>
          <a:p>
            <a:pPr>
              <a:buNone/>
            </a:pPr>
            <a:r>
              <a:rPr lang="en-US" dirty="0" err="1" smtClean="0">
                <a:sym typeface="Symbol"/>
              </a:rPr>
              <a:t></a:t>
            </a:r>
            <a:r>
              <a:rPr lang="en-US" dirty="0" smtClean="0"/>
              <a:t> C . { &lt;S,S'&gt; |  S' </a:t>
            </a:r>
            <a:r>
              <a:rPr lang="en-US" dirty="0" err="1" smtClean="0">
                <a:sym typeface="Symbol"/>
              </a:rPr>
              <a:t></a:t>
            </a:r>
            <a:r>
              <a:rPr lang="en-US" dirty="0" smtClean="0"/>
              <a:t> S </a:t>
            </a:r>
            <a:r>
              <a:rPr lang="en-US" dirty="0" err="1" smtClean="0">
                <a:sym typeface="Symbol"/>
              </a:rPr>
              <a:t></a:t>
            </a:r>
            <a:r>
              <a:rPr lang="en-US" dirty="0" smtClean="0"/>
              <a:t> </a:t>
            </a:r>
            <a:r>
              <a:rPr lang="en-US" dirty="0" smtClean="0">
                <a:sym typeface="Symbol"/>
              </a:rPr>
              <a:t></a:t>
            </a:r>
            <a:r>
              <a:rPr lang="en-US" dirty="0" smtClean="0"/>
              <a:t>J  </a:t>
            </a:r>
            <a:r>
              <a:rPr lang="en-US" dirty="0" err="1" smtClean="0">
                <a:sym typeface="Symbol"/>
              </a:rPr>
              <a:t></a:t>
            </a:r>
            <a:r>
              <a:rPr lang="en-US" dirty="0" smtClean="0"/>
              <a:t> </a:t>
            </a:r>
            <a:r>
              <a:rPr lang="en-US" cap="small" dirty="0" err="1" smtClean="0"/>
              <a:t>cq</a:t>
            </a:r>
            <a:r>
              <a:rPr lang="en-US" cap="small" err="1" smtClean="0"/>
              <a:t>(</a:t>
            </a:r>
            <a:r>
              <a:rPr lang="en-US" smtClean="0"/>
              <a:t>S')  </a:t>
            </a:r>
            <a:r>
              <a:rPr lang="en-US" dirty="0" smtClean="0"/>
              <a:t>[ </a:t>
            </a:r>
            <a:r>
              <a:rPr lang="en-US" cap="small" dirty="0" err="1" smtClean="0"/>
              <a:t>info(</a:t>
            </a:r>
            <a:r>
              <a:rPr lang="en-US" dirty="0" err="1" smtClean="0">
                <a:sym typeface="Symbol"/>
              </a:rPr>
              <a:t></a:t>
            </a:r>
            <a:r>
              <a:rPr lang="en-US" dirty="0" err="1" smtClean="0"/>
              <a:t>C</a:t>
            </a:r>
            <a:r>
              <a:rPr lang="en-US" dirty="0" smtClean="0"/>
              <a:t>) </a:t>
            </a:r>
            <a:r>
              <a:rPr lang="en-US" dirty="0" smtClean="0">
                <a:sym typeface="Symbol"/>
              </a:rPr>
              <a:t></a:t>
            </a:r>
            <a:r>
              <a:rPr lang="en-US" cap="small" dirty="0" smtClean="0"/>
              <a:t>(</a:t>
            </a:r>
            <a:r>
              <a:rPr lang="en-US" dirty="0" smtClean="0"/>
              <a:t>S) J ]}</a:t>
            </a:r>
          </a:p>
          <a:p>
            <a:pPr>
              <a:buNone/>
            </a:pPr>
            <a:endParaRPr lang="en-US" dirty="0" smtClean="0"/>
          </a:p>
          <a:p>
            <a:pPr>
              <a:buNone/>
            </a:pPr>
            <a:r>
              <a:rPr lang="en-US" dirty="0" smtClean="0"/>
              <a:t>Dynamic-to-static operator:</a:t>
            </a:r>
          </a:p>
          <a:p>
            <a:pPr>
              <a:buNone/>
            </a:pPr>
            <a:r>
              <a:rPr lang="en-US" dirty="0" smtClean="0">
                <a:sym typeface="Symbol"/>
              </a:rPr>
              <a:t></a:t>
            </a:r>
            <a:r>
              <a:rPr lang="en-US" dirty="0" smtClean="0"/>
              <a:t>C = { &lt;I,J&gt; | {&lt;I,J&gt;}C{&lt;I,J&gt;}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Type-raised dynamic </a:t>
            </a:r>
            <a:r>
              <a:rPr lang="en-US" i="1" dirty="0" smtClean="0"/>
              <a:t>only</a:t>
            </a:r>
            <a:endParaRPr lang="en-US" dirty="0"/>
          </a:p>
        </p:txBody>
      </p:sp>
      <p:sp>
        <p:nvSpPr>
          <p:cNvPr id="3" name="Content Placeholder 2"/>
          <p:cNvSpPr>
            <a:spLocks noGrp="1"/>
          </p:cNvSpPr>
          <p:nvPr>
            <p:ph sz="quarter" idx="1"/>
          </p:nvPr>
        </p:nvSpPr>
        <p:spPr/>
        <p:txBody>
          <a:bodyPr/>
          <a:lstStyle/>
          <a:p>
            <a:pPr>
              <a:buNone/>
            </a:pPr>
            <a:endParaRPr lang="en-US" cap="small" dirty="0" smtClean="0"/>
          </a:p>
          <a:p>
            <a:pPr>
              <a:buNone/>
            </a:pPr>
            <a:r>
              <a:rPr lang="en-US" cap="small" dirty="0" smtClean="0"/>
              <a:t>only</a:t>
            </a:r>
            <a:r>
              <a:rPr lang="en-US" dirty="0" smtClean="0"/>
              <a:t> = </a:t>
            </a:r>
            <a:r>
              <a:rPr lang="en-US" dirty="0" err="1" smtClean="0">
                <a:sym typeface="Symbol"/>
              </a:rPr>
              <a:t></a:t>
            </a:r>
            <a:r>
              <a:rPr lang="en-US" dirty="0" smtClean="0"/>
              <a:t> C . { &lt;S,S'&gt; | </a:t>
            </a:r>
            <a:r>
              <a:rPr lang="en-US" dirty="0" err="1" smtClean="0"/>
              <a:t>S[</a:t>
            </a:r>
            <a:r>
              <a:rPr lang="en-US" cap="small" dirty="0" err="1" smtClean="0"/>
              <a:t>min</a:t>
            </a:r>
            <a:r>
              <a:rPr lang="en-US" dirty="0" err="1" smtClean="0"/>
              <a:t>(C)]S</a:t>
            </a:r>
            <a:r>
              <a:rPr lang="en-US" dirty="0" smtClean="0"/>
              <a:t> </a:t>
            </a:r>
            <a:r>
              <a:rPr lang="en-US" dirty="0" err="1" smtClean="0">
                <a:sym typeface="Symbol"/>
              </a:rPr>
              <a:t></a:t>
            </a:r>
            <a:r>
              <a:rPr lang="en-US" dirty="0" smtClean="0"/>
              <a:t> </a:t>
            </a:r>
            <a:r>
              <a:rPr lang="en-US" dirty="0" err="1" smtClean="0"/>
              <a:t>S[</a:t>
            </a:r>
            <a:r>
              <a:rPr lang="en-US" cap="small" dirty="0" err="1" smtClean="0"/>
              <a:t>max</a:t>
            </a:r>
            <a:r>
              <a:rPr lang="en-US" dirty="0" err="1" smtClean="0"/>
              <a:t>(C)]S</a:t>
            </a:r>
            <a:r>
              <a:rPr lang="en-US" dirty="0" smtClean="0"/>
              <a:t>' }</a:t>
            </a:r>
            <a:r>
              <a:rPr lang="en-US" cap="small" dirty="0" smtClean="0"/>
              <a:t> </a:t>
            </a:r>
          </a:p>
          <a:p>
            <a:pPr>
              <a:buNone/>
            </a:pPr>
            <a:endParaRPr lang="en-US" cap="small" dirty="0" smtClean="0"/>
          </a:p>
          <a:p>
            <a:pPr>
              <a:buNone/>
            </a:pPr>
            <a:r>
              <a:rPr lang="en-US" cap="small" dirty="0" err="1" smtClean="0"/>
              <a:t>g</a:t>
            </a:r>
            <a:r>
              <a:rPr lang="en-US" cap="small" dirty="0" smtClean="0"/>
              <a:t>-only</a:t>
            </a:r>
            <a:r>
              <a:rPr lang="en-US" dirty="0" smtClean="0"/>
              <a:t> = </a:t>
            </a:r>
            <a:r>
              <a:rPr lang="en-US" dirty="0" err="1" smtClean="0">
                <a:sym typeface="Symbol"/>
              </a:rPr>
              <a:t></a:t>
            </a:r>
            <a:r>
              <a:rPr lang="en-US" dirty="0" smtClean="0"/>
              <a:t> P . </a:t>
            </a:r>
            <a:r>
              <a:rPr lang="en-US" dirty="0" err="1" smtClean="0">
                <a:sym typeface="Symbol"/>
              </a:rPr>
              <a:t></a:t>
            </a:r>
            <a:r>
              <a:rPr lang="en-US" dirty="0" smtClean="0"/>
              <a:t> D . { &lt;S,S'&gt; | S' </a:t>
            </a:r>
            <a:r>
              <a:rPr lang="en-US" dirty="0" err="1" smtClean="0">
                <a:sym typeface="Symbol"/>
              </a:rPr>
              <a:t></a:t>
            </a:r>
            <a:r>
              <a:rPr lang="en-US" dirty="0" smtClean="0"/>
              <a:t> S </a:t>
            </a:r>
            <a:r>
              <a:rPr lang="en-US" dirty="0" err="1" smtClean="0">
                <a:sym typeface="Symbol"/>
              </a:rPr>
              <a:t></a:t>
            </a:r>
            <a:r>
              <a:rPr lang="en-US" dirty="0" smtClean="0"/>
              <a:t> </a:t>
            </a:r>
            <a:r>
              <a:rPr lang="en-US" dirty="0" err="1" smtClean="0"/>
              <a:t>S[</a:t>
            </a:r>
            <a:r>
              <a:rPr lang="en-US" cap="small" dirty="0" err="1" smtClean="0"/>
              <a:t>only</a:t>
            </a:r>
            <a:r>
              <a:rPr lang="en-US" dirty="0" err="1" smtClean="0"/>
              <a:t>(P(D))]S</a:t>
            </a:r>
            <a:r>
              <a:rPr lang="en-US" dirty="0" smtClean="0"/>
              <a:t>' }</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i="1" dirty="0" smtClean="0"/>
              <a:t>mere</a:t>
            </a:r>
            <a:endParaRPr lang="en-US" dirty="0"/>
          </a:p>
        </p:txBody>
      </p:sp>
      <p:sp>
        <p:nvSpPr>
          <p:cNvPr id="3" name="Content Placeholder 2"/>
          <p:cNvSpPr>
            <a:spLocks noGrp="1"/>
          </p:cNvSpPr>
          <p:nvPr>
            <p:ph sz="quarter" idx="1"/>
          </p:nvPr>
        </p:nvSpPr>
        <p:spPr/>
        <p:txBody>
          <a:bodyPr/>
          <a:lstStyle/>
          <a:p>
            <a:pPr>
              <a:buNone/>
            </a:pPr>
            <a:r>
              <a:rPr lang="en-US" cap="small" dirty="0" smtClean="0"/>
              <a:t>mere</a:t>
            </a:r>
            <a:r>
              <a:rPr lang="en-US" dirty="0" smtClean="0"/>
              <a:t> =</a:t>
            </a:r>
          </a:p>
          <a:p>
            <a:pPr>
              <a:buNone/>
            </a:pPr>
            <a:r>
              <a:rPr lang="en-US" dirty="0" err="1" smtClean="0">
                <a:sym typeface="Symbol"/>
              </a:rPr>
              <a:t></a:t>
            </a:r>
            <a:r>
              <a:rPr lang="en-US" dirty="0" smtClean="0"/>
              <a:t> P . </a:t>
            </a:r>
            <a:r>
              <a:rPr lang="en-US" dirty="0" err="1" smtClean="0">
                <a:sym typeface="Symbol"/>
              </a:rPr>
              <a:t></a:t>
            </a:r>
            <a:r>
              <a:rPr lang="en-US" dirty="0" smtClean="0"/>
              <a:t> D . { &lt;S,S'&gt; | </a:t>
            </a:r>
            <a:r>
              <a:rPr lang="en-US" dirty="0" err="1" smtClean="0"/>
              <a:t>S[</a:t>
            </a:r>
            <a:r>
              <a:rPr lang="en-US" cap="small" dirty="0" err="1" smtClean="0"/>
              <a:t>only</a:t>
            </a:r>
            <a:r>
              <a:rPr lang="en-US" dirty="0" err="1" smtClean="0"/>
              <a:t>(P(D))]S</a:t>
            </a:r>
            <a:r>
              <a:rPr lang="en-US" dirty="0" smtClean="0"/>
              <a:t>' </a:t>
            </a:r>
            <a:r>
              <a:rPr lang="en-US" dirty="0" err="1" smtClean="0">
                <a:sym typeface="Symbol"/>
              </a:rPr>
              <a:t></a:t>
            </a:r>
            <a:r>
              <a:rPr lang="en-US" dirty="0" smtClean="0"/>
              <a:t> </a:t>
            </a:r>
            <a:r>
              <a:rPr lang="en-US" cap="small" dirty="0" err="1" smtClean="0"/>
              <a:t>cq</a:t>
            </a:r>
            <a:r>
              <a:rPr lang="en-US" dirty="0" err="1" smtClean="0"/>
              <a:t>(S</a:t>
            </a:r>
            <a:r>
              <a:rPr lang="en-US" dirty="0" smtClean="0"/>
              <a:t>) </a:t>
            </a:r>
            <a:r>
              <a:rPr lang="en-US" dirty="0" err="1" smtClean="0">
                <a:sym typeface="Symbol"/>
              </a:rPr>
              <a:t></a:t>
            </a:r>
            <a:r>
              <a:rPr lang="en-US" dirty="0" smtClean="0"/>
              <a:t> ?P'[P'(D)] }</a:t>
            </a:r>
          </a:p>
          <a:p>
            <a:pPr>
              <a:buNone/>
            </a:pPr>
            <a:r>
              <a:rPr lang="en-US" dirty="0" smtClean="0"/>
              <a:t> </a:t>
            </a:r>
          </a:p>
          <a:p>
            <a:pPr>
              <a:buNone/>
            </a:pPr>
            <a:r>
              <a:rPr lang="en-US" dirty="0" smtClean="0"/>
              <a:t>If </a:t>
            </a:r>
            <a:r>
              <a:rPr lang="en-US" dirty="0" err="1" smtClean="0">
                <a:sym typeface="Symbol"/>
              </a:rPr>
              <a:t></a:t>
            </a:r>
            <a:r>
              <a:rPr lang="en-US" dirty="0" smtClean="0"/>
              <a:t> is a variable of type </a:t>
            </a:r>
            <a:r>
              <a:rPr lang="en-US" dirty="0" err="1" smtClean="0">
                <a:sym typeface="Symbol"/>
              </a:rPr>
              <a:t></a:t>
            </a:r>
            <a:r>
              <a:rPr lang="en-US" dirty="0" smtClean="0"/>
              <a:t> and </a:t>
            </a:r>
            <a:r>
              <a:rPr lang="en-US" dirty="0" err="1" smtClean="0">
                <a:sym typeface="Symbol"/>
              </a:rPr>
              <a:t></a:t>
            </a:r>
            <a:r>
              <a:rPr lang="en-US" dirty="0" smtClean="0"/>
              <a:t> is a CCP:</a:t>
            </a:r>
          </a:p>
          <a:p>
            <a:pPr algn="ctr">
              <a:buNone/>
            </a:pPr>
            <a:r>
              <a:rPr lang="en-US" dirty="0" smtClean="0"/>
              <a:t>? </a:t>
            </a:r>
            <a:r>
              <a:rPr lang="en-US" dirty="0" err="1" smtClean="0">
                <a:sym typeface="Symbol"/>
              </a:rPr>
              <a:t></a:t>
            </a:r>
            <a:r>
              <a:rPr lang="en-US" dirty="0" smtClean="0"/>
              <a:t> = { I | </a:t>
            </a:r>
            <a:r>
              <a:rPr lang="en-US" dirty="0" err="1" smtClean="0">
                <a:sym typeface="Symbol"/>
              </a:rPr>
              <a:t></a:t>
            </a:r>
            <a:r>
              <a:rPr lang="en-US" dirty="0" err="1" smtClean="0"/>
              <a:t>x</a:t>
            </a:r>
            <a:r>
              <a:rPr lang="en-US" dirty="0" smtClean="0"/>
              <a:t> </a:t>
            </a:r>
            <a:r>
              <a:rPr lang="en-US" dirty="0" err="1" smtClean="0">
                <a:sym typeface="Symbol"/>
              </a:rPr>
              <a:t></a:t>
            </a:r>
            <a:r>
              <a:rPr lang="en-US" dirty="0" smtClean="0"/>
              <a:t> D</a:t>
            </a:r>
            <a:r>
              <a:rPr lang="en-US" baseline="-25000" dirty="0" smtClean="0">
                <a:sym typeface="Symbol"/>
              </a:rPr>
              <a:t></a:t>
            </a:r>
            <a:r>
              <a:rPr lang="en-US" dirty="0" smtClean="0"/>
              <a:t> [ I = </a:t>
            </a:r>
            <a:r>
              <a:rPr lang="en-US" cap="small" dirty="0" err="1" smtClean="0"/>
              <a:t>info(</a:t>
            </a:r>
            <a:r>
              <a:rPr lang="en-US" dirty="0" err="1" smtClean="0">
                <a:sym typeface="Symbol"/>
              </a:rPr>
              <a:t></a:t>
            </a:r>
            <a:r>
              <a:rPr lang="en-US" dirty="0" err="1" smtClean="0"/>
              <a:t>[</a:t>
            </a:r>
            <a:r>
              <a:rPr lang="en-US" dirty="0" err="1" smtClean="0">
                <a:sym typeface="Symbol"/>
              </a:rPr>
              <a:t></a:t>
            </a:r>
            <a:r>
              <a:rPr lang="en-US" dirty="0" err="1" smtClean="0"/>
              <a:t>x</a:t>
            </a:r>
            <a:r>
              <a:rPr lang="en-US" dirty="0" smtClean="0"/>
              <a:t>]) ] }</a:t>
            </a:r>
          </a:p>
          <a:p>
            <a:pPr algn="ctr">
              <a:buNone/>
            </a:pPr>
            <a:endParaRPr lang="en-US" dirty="0" smtClean="0"/>
          </a:p>
          <a:p>
            <a:pPr>
              <a:buNone/>
            </a:pPr>
            <a:r>
              <a:rPr lang="en-US" dirty="0" smtClean="0"/>
              <a:t>So:</a:t>
            </a:r>
          </a:p>
          <a:p>
            <a:pPr algn="ctr">
              <a:buNone/>
            </a:pPr>
            <a:r>
              <a:rPr lang="en-US" dirty="0" smtClean="0"/>
              <a:t>?P'[P'(D)] = {I | </a:t>
            </a:r>
            <a:r>
              <a:rPr lang="en-US" dirty="0" smtClean="0">
                <a:sym typeface="Symbol"/>
              </a:rPr>
              <a:t></a:t>
            </a:r>
            <a:r>
              <a:rPr lang="en-US" dirty="0" smtClean="0"/>
              <a:t>P </a:t>
            </a:r>
            <a:r>
              <a:rPr lang="en-US" dirty="0" err="1" smtClean="0">
                <a:sym typeface="Symbol"/>
              </a:rPr>
              <a:t></a:t>
            </a:r>
            <a:r>
              <a:rPr lang="en-US" dirty="0" smtClean="0"/>
              <a:t> D</a:t>
            </a:r>
            <a:r>
              <a:rPr lang="en-US" baseline="-25000" dirty="0" smtClean="0"/>
              <a:t>&lt;</a:t>
            </a:r>
            <a:r>
              <a:rPr lang="en-US" baseline="-25000" dirty="0" err="1" smtClean="0"/>
              <a:t>d,</a:t>
            </a:r>
            <a:r>
              <a:rPr lang="en-US" baseline="-25000" dirty="0" err="1" smtClean="0">
                <a:sym typeface="Symbol"/>
              </a:rPr>
              <a:t></a:t>
            </a:r>
            <a:r>
              <a:rPr lang="en-US" baseline="-25000" dirty="0" smtClean="0"/>
              <a:t>&gt;</a:t>
            </a:r>
            <a:r>
              <a:rPr lang="en-US" dirty="0" smtClean="0"/>
              <a:t>  [I = </a:t>
            </a:r>
            <a:r>
              <a:rPr lang="en-US" cap="small" dirty="0" err="1" smtClean="0"/>
              <a:t>info(</a:t>
            </a:r>
            <a:r>
              <a:rPr lang="en-US" dirty="0" err="1" smtClean="0">
                <a:sym typeface="Symbol"/>
              </a:rPr>
              <a:t></a:t>
            </a:r>
            <a:r>
              <a:rPr lang="en-US" dirty="0" err="1" smtClean="0"/>
              <a:t>P(D</a:t>
            </a:r>
            <a:r>
              <a:rPr lang="en-US" dirty="0" smtClean="0"/>
              <a:t>)) ] }</a:t>
            </a:r>
          </a:p>
          <a:p>
            <a:pPr>
              <a:buNone/>
            </a:pPr>
            <a:r>
              <a:rPr lang="en-US" dirty="0" smtClean="0"/>
              <a:t>where </a:t>
            </a:r>
            <a:r>
              <a:rPr lang="en-US" dirty="0" err="1" smtClean="0"/>
              <a:t>d</a:t>
            </a:r>
            <a:r>
              <a:rPr lang="en-US" dirty="0" smtClean="0"/>
              <a:t> is the type of discourse referents and </a:t>
            </a:r>
            <a:r>
              <a:rPr lang="en-US" dirty="0" err="1" smtClean="0">
                <a:sym typeface="Symbol"/>
              </a:rPr>
              <a:t></a:t>
            </a:r>
            <a:r>
              <a:rPr lang="en-US" dirty="0" smtClean="0"/>
              <a:t> is the type of </a:t>
            </a:r>
            <a:r>
              <a:rPr lang="en-US" dirty="0" err="1" smtClean="0"/>
              <a:t>CCPs</a:t>
            </a:r>
            <a:r>
              <a:rPr lang="en-US" dirty="0" smtClean="0"/>
              <a:t> (relations between contexts and contexts)</a:t>
            </a:r>
          </a:p>
          <a:p>
            <a:pPr algn="ct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Predicative Example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perfectly natural discourse</a:t>
            </a:r>
            <a:endParaRPr lang="en-US" dirty="0"/>
          </a:p>
        </p:txBody>
      </p:sp>
      <p:sp>
        <p:nvSpPr>
          <p:cNvPr id="5" name="Content Placeholder 4"/>
          <p:cNvSpPr>
            <a:spLocks noGrp="1"/>
          </p:cNvSpPr>
          <p:nvPr>
            <p:ph sz="quarter" idx="1"/>
          </p:nvPr>
        </p:nvSpPr>
        <p:spPr/>
        <p:txBody>
          <a:bodyPr/>
          <a:lstStyle/>
          <a:p>
            <a:pPr>
              <a:buNone/>
            </a:pPr>
            <a:endParaRPr lang="en-US" dirty="0" smtClean="0"/>
          </a:p>
          <a:p>
            <a:pPr>
              <a:buNone/>
            </a:pPr>
            <a:r>
              <a:rPr lang="en-US" dirty="0" smtClean="0"/>
              <a:t>(1) Somebody</a:t>
            </a:r>
            <a:r>
              <a:rPr lang="en-US" baseline="-25000" dirty="0" smtClean="0"/>
              <a:t>7</a:t>
            </a:r>
            <a:r>
              <a:rPr lang="en-US" dirty="0" smtClean="0"/>
              <a:t> has proven </a:t>
            </a:r>
            <a:r>
              <a:rPr lang="en-US" dirty="0" err="1" smtClean="0"/>
              <a:t>Goldbach’s</a:t>
            </a:r>
            <a:r>
              <a:rPr lang="en-US" dirty="0" smtClean="0"/>
              <a:t> conjecture.</a:t>
            </a:r>
          </a:p>
          <a:p>
            <a:pPr>
              <a:buNone/>
            </a:pPr>
            <a:endParaRPr lang="en-US" dirty="0" smtClean="0"/>
          </a:p>
          <a:p>
            <a:pPr>
              <a:buNone/>
            </a:pPr>
            <a:r>
              <a:rPr lang="en-US" dirty="0" smtClean="0"/>
              <a:t>(2) He</a:t>
            </a:r>
            <a:r>
              <a:rPr lang="en-US" baseline="-25000" dirty="0" smtClean="0"/>
              <a:t>7</a:t>
            </a:r>
            <a:r>
              <a:rPr lang="en-US" dirty="0" smtClean="0"/>
              <a:t> is a </a:t>
            </a:r>
            <a:r>
              <a:rPr lang="en-US" b="1" dirty="0" smtClean="0"/>
              <a:t>mere </a:t>
            </a:r>
            <a:r>
              <a:rPr lang="en-US" dirty="0" smtClean="0"/>
              <a:t>child.  / He</a:t>
            </a:r>
            <a:r>
              <a:rPr lang="en-US" baseline="-25000" dirty="0" smtClean="0"/>
              <a:t>7</a:t>
            </a:r>
            <a:r>
              <a:rPr lang="en-US" dirty="0" smtClean="0"/>
              <a:t> is </a:t>
            </a:r>
            <a:r>
              <a:rPr lang="en-US" b="1" dirty="0" smtClean="0"/>
              <a:t>only </a:t>
            </a:r>
            <a:r>
              <a:rPr lang="en-US" dirty="0" smtClean="0"/>
              <a:t>a child.</a:t>
            </a:r>
          </a:p>
          <a:p>
            <a:pPr>
              <a:buNone/>
            </a:pPr>
            <a:endParaRPr lang="en-US" dirty="0" smtClean="0"/>
          </a:p>
          <a:p>
            <a:pPr>
              <a:buNone/>
            </a:pPr>
            <a:endParaRPr lang="en-US" dirty="0" smtClean="0"/>
          </a:p>
          <a:p>
            <a:pPr>
              <a:buNone/>
            </a:pPr>
            <a:r>
              <a:rPr lang="en-US" dirty="0" smtClean="0"/>
              <a:t>LF for (2): </a:t>
            </a:r>
          </a:p>
          <a:p>
            <a:pPr algn="ctr">
              <a:buNone/>
            </a:pPr>
            <a:r>
              <a:rPr lang="en-US" cap="small" dirty="0" smtClean="0"/>
              <a:t>mere</a:t>
            </a:r>
            <a:r>
              <a:rPr lang="en-US" dirty="0" smtClean="0"/>
              <a:t>(</a:t>
            </a:r>
            <a:r>
              <a:rPr lang="en-US" cap="small" dirty="0" smtClean="0"/>
              <a:t>child</a:t>
            </a:r>
            <a:r>
              <a:rPr lang="en-US" dirty="0" smtClean="0"/>
              <a:t>)(7)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equivalences</a:t>
            </a:r>
            <a:endParaRPr lang="en-US" dirty="0"/>
          </a:p>
        </p:txBody>
      </p:sp>
      <p:sp>
        <p:nvSpPr>
          <p:cNvPr id="3" name="Content Placeholder 2"/>
          <p:cNvSpPr>
            <a:spLocks noGrp="1"/>
          </p:cNvSpPr>
          <p:nvPr>
            <p:ph sz="quarter" idx="1"/>
          </p:nvPr>
        </p:nvSpPr>
        <p:spPr/>
        <p:txBody>
          <a:bodyPr/>
          <a:lstStyle/>
          <a:p>
            <a:pPr>
              <a:buNone/>
            </a:pPr>
            <a:endParaRPr lang="en-US" dirty="0" smtClean="0"/>
          </a:p>
          <a:p>
            <a:pPr algn="ctr">
              <a:buNone/>
            </a:pPr>
            <a:endParaRPr lang="en-US" i="1" dirty="0" smtClean="0"/>
          </a:p>
          <a:p>
            <a:pPr algn="ctr">
              <a:buNone/>
            </a:pPr>
            <a:r>
              <a:rPr lang="en-US" i="1" dirty="0" smtClean="0"/>
              <a:t>He is </a:t>
            </a:r>
            <a:r>
              <a:rPr lang="en-US" b="1" i="1" dirty="0" smtClean="0"/>
              <a:t>only </a:t>
            </a:r>
            <a:r>
              <a:rPr lang="en-US" i="1" dirty="0" smtClean="0"/>
              <a:t>a janitor </a:t>
            </a:r>
            <a:r>
              <a:rPr lang="en-US" dirty="0" err="1" smtClean="0">
                <a:sym typeface="Symbol"/>
              </a:rPr>
              <a:t></a:t>
            </a:r>
            <a:r>
              <a:rPr lang="en-US" i="1" dirty="0" err="1" smtClean="0"/>
              <a:t>He</a:t>
            </a:r>
            <a:r>
              <a:rPr lang="en-US" i="1" dirty="0" smtClean="0"/>
              <a:t> is </a:t>
            </a:r>
            <a:r>
              <a:rPr lang="en-US" b="1" i="1" dirty="0" smtClean="0"/>
              <a:t>just </a:t>
            </a:r>
            <a:r>
              <a:rPr lang="en-US" i="1" dirty="0" smtClean="0"/>
              <a:t>a janitor </a:t>
            </a:r>
            <a:r>
              <a:rPr lang="en-US" dirty="0" err="1" smtClean="0">
                <a:sym typeface="Symbol"/>
              </a:rPr>
              <a:t></a:t>
            </a:r>
            <a:r>
              <a:rPr lang="en-US" dirty="0" smtClean="0">
                <a:sym typeface="Symbol"/>
              </a:rPr>
              <a:t> </a:t>
            </a:r>
            <a:r>
              <a:rPr lang="en-US" i="1" dirty="0" smtClean="0">
                <a:sym typeface="Symbol"/>
              </a:rPr>
              <a:t>He is a </a:t>
            </a:r>
            <a:r>
              <a:rPr lang="en-US" b="1" i="1" dirty="0" smtClean="0">
                <a:sym typeface="Symbol"/>
              </a:rPr>
              <a:t>mere </a:t>
            </a:r>
            <a:r>
              <a:rPr lang="en-US" i="1" dirty="0" smtClean="0">
                <a:sym typeface="Symbol"/>
              </a:rPr>
              <a:t>janitor</a:t>
            </a:r>
          </a:p>
          <a:p>
            <a:pPr algn="ctr">
              <a:buNone/>
            </a:pPr>
            <a:endParaRPr lang="en-US" dirty="0" smtClean="0">
              <a:sym typeface="Symbol"/>
            </a:endParaRPr>
          </a:p>
          <a:p>
            <a:pPr algn="ctr">
              <a:buNone/>
            </a:pPr>
            <a:r>
              <a:rPr lang="en-US" b="1" i="1" dirty="0" smtClean="0">
                <a:sym typeface="Symbol"/>
              </a:rPr>
              <a:t>Only </a:t>
            </a:r>
            <a:r>
              <a:rPr lang="en-US" i="1" dirty="0" smtClean="0">
                <a:sym typeface="Symbol"/>
              </a:rPr>
              <a:t>he is a janitor </a:t>
            </a:r>
            <a:r>
              <a:rPr lang="en-US" dirty="0" err="1" smtClean="0">
                <a:sym typeface="Symbol"/>
              </a:rPr>
              <a:t></a:t>
            </a:r>
            <a:r>
              <a:rPr lang="en-US" dirty="0" smtClean="0">
                <a:sym typeface="Symbol"/>
              </a:rPr>
              <a:t> </a:t>
            </a:r>
            <a:r>
              <a:rPr lang="en-US" i="1" dirty="0" smtClean="0">
                <a:sym typeface="Symbol"/>
              </a:rPr>
              <a:t>He is the </a:t>
            </a:r>
            <a:r>
              <a:rPr lang="en-US" b="1" i="1" dirty="0" smtClean="0">
                <a:sym typeface="Symbol"/>
              </a:rPr>
              <a:t>only </a:t>
            </a:r>
            <a:r>
              <a:rPr lang="en-US" i="1" dirty="0" smtClean="0">
                <a:sym typeface="Symbol"/>
              </a:rPr>
              <a:t>janitor</a:t>
            </a:r>
          </a:p>
          <a:p>
            <a:pPr>
              <a:buNone/>
            </a:pPr>
            <a:endParaRPr lang="en-US" dirty="0">
              <a:sym typeface="Symbol"/>
            </a:endParaRP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i="1" dirty="0" smtClean="0"/>
              <a:t>child</a:t>
            </a:r>
            <a:endParaRPr lang="en-US" dirty="0"/>
          </a:p>
        </p:txBody>
      </p:sp>
      <p:sp>
        <p:nvSpPr>
          <p:cNvPr id="3" name="Content Placeholder 2"/>
          <p:cNvSpPr>
            <a:spLocks noGrp="1"/>
          </p:cNvSpPr>
          <p:nvPr>
            <p:ph sz="quarter" idx="1"/>
          </p:nvPr>
        </p:nvSpPr>
        <p:spPr/>
        <p:txBody>
          <a:bodyPr/>
          <a:lstStyle/>
          <a:p>
            <a:pPr>
              <a:buNone/>
            </a:pPr>
            <a:r>
              <a:rPr lang="en-US" dirty="0" smtClean="0"/>
              <a:t> </a:t>
            </a:r>
          </a:p>
          <a:p>
            <a:pPr>
              <a:buNone/>
            </a:pPr>
            <a:r>
              <a:rPr lang="en-US" cap="small" dirty="0" smtClean="0"/>
              <a:t>child</a:t>
            </a:r>
            <a:r>
              <a:rPr lang="en-US" dirty="0" smtClean="0"/>
              <a:t> = </a:t>
            </a:r>
          </a:p>
          <a:p>
            <a:pPr>
              <a:buNone/>
            </a:pPr>
            <a:r>
              <a:rPr lang="en-US" dirty="0" err="1" smtClean="0">
                <a:sym typeface="Symbol"/>
              </a:rPr>
              <a:t></a:t>
            </a:r>
            <a:r>
              <a:rPr lang="en-US" dirty="0" smtClean="0"/>
              <a:t> D . { &lt;S,S'&gt; | D </a:t>
            </a:r>
            <a:r>
              <a:rPr lang="en-US" dirty="0" err="1" smtClean="0">
                <a:sym typeface="Symbol"/>
              </a:rPr>
              <a:t></a:t>
            </a:r>
            <a:r>
              <a:rPr lang="en-US" dirty="0" smtClean="0"/>
              <a:t> </a:t>
            </a:r>
            <a:r>
              <a:rPr lang="en-US" cap="small" dirty="0" err="1" smtClean="0"/>
              <a:t>t-domain</a:t>
            </a:r>
            <a:r>
              <a:rPr lang="en-US" dirty="0" err="1" smtClean="0"/>
              <a:t>(</a:t>
            </a:r>
            <a:r>
              <a:rPr lang="en-US" cap="small" dirty="0" err="1" smtClean="0"/>
              <a:t>info(S</a:t>
            </a:r>
            <a:r>
              <a:rPr lang="en-US" cap="small" dirty="0" smtClean="0"/>
              <a:t>))</a:t>
            </a:r>
            <a:r>
              <a:rPr lang="en-US" dirty="0" smtClean="0"/>
              <a:t> </a:t>
            </a:r>
            <a:r>
              <a:rPr lang="en-US" dirty="0" err="1" smtClean="0">
                <a:sym typeface="Symbol"/>
              </a:rPr>
              <a:t></a:t>
            </a:r>
            <a:r>
              <a:rPr lang="en-US" dirty="0" smtClean="0"/>
              <a:t> </a:t>
            </a:r>
            <a:r>
              <a:rPr lang="en-US" cap="small" dirty="0" err="1" smtClean="0"/>
              <a:t>info(S</a:t>
            </a:r>
            <a:r>
              <a:rPr lang="en-US" cap="small" dirty="0" smtClean="0"/>
              <a:t>')</a:t>
            </a:r>
            <a:r>
              <a:rPr lang="en-US" dirty="0" smtClean="0"/>
              <a:t> = </a:t>
            </a:r>
          </a:p>
          <a:p>
            <a:pPr>
              <a:buNone/>
            </a:pPr>
            <a:r>
              <a:rPr lang="en-US" dirty="0" smtClean="0"/>
              <a:t>     {&lt;</a:t>
            </a:r>
            <a:r>
              <a:rPr lang="en-US" dirty="0" err="1" smtClean="0"/>
              <a:t>w,f</a:t>
            </a:r>
            <a:r>
              <a:rPr lang="en-US" dirty="0" smtClean="0"/>
              <a:t>&gt; </a:t>
            </a:r>
            <a:r>
              <a:rPr lang="en-US" dirty="0" err="1" smtClean="0">
                <a:sym typeface="Symbol"/>
              </a:rPr>
              <a:t></a:t>
            </a:r>
            <a:r>
              <a:rPr lang="en-US" dirty="0" smtClean="0"/>
              <a:t> </a:t>
            </a:r>
            <a:r>
              <a:rPr lang="en-US" cap="small" dirty="0" err="1" smtClean="0"/>
              <a:t>info(S</a:t>
            </a:r>
            <a:r>
              <a:rPr lang="en-US" cap="small" dirty="0" smtClean="0"/>
              <a:t>)</a:t>
            </a:r>
            <a:r>
              <a:rPr lang="en-US" dirty="0" smtClean="0"/>
              <a:t> | </a:t>
            </a:r>
            <a:r>
              <a:rPr lang="en-US" dirty="0" err="1" smtClean="0">
                <a:sym typeface="Symbol"/>
              </a:rPr>
              <a:t></a:t>
            </a:r>
            <a:r>
              <a:rPr lang="en-US" dirty="0" smtClean="0"/>
              <a:t> </a:t>
            </a:r>
            <a:r>
              <a:rPr lang="en-US" dirty="0" err="1" smtClean="0"/>
              <a:t>x</a:t>
            </a:r>
            <a:r>
              <a:rPr lang="en-US" dirty="0" smtClean="0"/>
              <a:t> [&lt;</a:t>
            </a:r>
            <a:r>
              <a:rPr lang="en-US" dirty="0" err="1" smtClean="0"/>
              <a:t>D,x</a:t>
            </a:r>
            <a:r>
              <a:rPr lang="en-US" dirty="0" smtClean="0"/>
              <a:t>&gt; </a:t>
            </a:r>
            <a:r>
              <a:rPr lang="en-US" dirty="0" err="1" smtClean="0">
                <a:sym typeface="Symbol"/>
              </a:rPr>
              <a:t></a:t>
            </a:r>
            <a:r>
              <a:rPr lang="en-US" dirty="0" smtClean="0"/>
              <a:t> </a:t>
            </a:r>
            <a:r>
              <a:rPr lang="en-US" dirty="0" err="1" smtClean="0"/>
              <a:t>f</a:t>
            </a:r>
            <a:r>
              <a:rPr lang="en-US" dirty="0" smtClean="0"/>
              <a:t> </a:t>
            </a:r>
            <a:r>
              <a:rPr lang="en-US" dirty="0" err="1" smtClean="0">
                <a:sym typeface="Symbol"/>
              </a:rPr>
              <a:t></a:t>
            </a:r>
            <a:r>
              <a:rPr lang="en-US" dirty="0" smtClean="0"/>
              <a:t> </a:t>
            </a:r>
            <a:r>
              <a:rPr lang="en-US" cap="small" dirty="0" err="1" smtClean="0"/>
              <a:t>child'</a:t>
            </a:r>
            <a:r>
              <a:rPr lang="en-US" dirty="0" err="1" smtClean="0"/>
              <a:t>(x)(w</a:t>
            </a:r>
            <a:r>
              <a:rPr lang="en-US" dirty="0" smtClean="0"/>
              <a:t>)] } }</a:t>
            </a:r>
          </a:p>
          <a:p>
            <a:pPr>
              <a:buNone/>
            </a:pPr>
            <a:r>
              <a:rPr lang="en-US" dirty="0" smtClean="0"/>
              <a:t> </a:t>
            </a:r>
          </a:p>
          <a:p>
            <a:pPr>
              <a:buNone/>
            </a:pPr>
            <a:endParaRPr lang="en-US" dirty="0" smtClean="0"/>
          </a:p>
          <a:p>
            <a:pPr>
              <a:buNone/>
            </a:pPr>
            <a:r>
              <a:rPr lang="en-US" cap="small" dirty="0" err="1" smtClean="0"/>
              <a:t>t-domain</a:t>
            </a:r>
            <a:r>
              <a:rPr lang="en-US" dirty="0" err="1" smtClean="0"/>
              <a:t>(</a:t>
            </a:r>
            <a:r>
              <a:rPr lang="en-US" cap="small" dirty="0" err="1" smtClean="0"/>
              <a:t>info(S</a:t>
            </a:r>
            <a:r>
              <a:rPr lang="en-US" cap="small" dirty="0" smtClean="0"/>
              <a:t>))</a:t>
            </a:r>
            <a:r>
              <a:rPr lang="en-US" dirty="0" smtClean="0"/>
              <a:t> means that every assignment in </a:t>
            </a:r>
            <a:r>
              <a:rPr lang="en-US" cap="small" dirty="0" err="1" smtClean="0"/>
              <a:t>info(S)</a:t>
            </a:r>
            <a:r>
              <a:rPr lang="en-US" dirty="0" err="1" smtClean="0"/>
              <a:t>maps</a:t>
            </a:r>
            <a:r>
              <a:rPr lang="en-US" dirty="0" smtClean="0"/>
              <a:t> 7 to something.</a:t>
            </a: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mere</a:t>
            </a:r>
            <a:r>
              <a:rPr lang="en-US" dirty="0" smtClean="0"/>
              <a:t>(</a:t>
            </a:r>
            <a:r>
              <a:rPr lang="en-US" cap="small" dirty="0" smtClean="0"/>
              <a:t>child</a:t>
            </a:r>
            <a:r>
              <a:rPr lang="en-US" dirty="0" smtClean="0"/>
              <a:t>)(7)</a:t>
            </a:r>
          </a:p>
        </p:txBody>
      </p:sp>
      <p:sp>
        <p:nvSpPr>
          <p:cNvPr id="3" name="Content Placeholder 2"/>
          <p:cNvSpPr>
            <a:spLocks noGrp="1"/>
          </p:cNvSpPr>
          <p:nvPr>
            <p:ph sz="quarter" idx="1"/>
          </p:nvPr>
        </p:nvSpPr>
        <p:spPr/>
        <p:txBody>
          <a:bodyPr/>
          <a:lstStyle/>
          <a:p>
            <a:pPr>
              <a:buNone/>
            </a:pPr>
            <a:r>
              <a:rPr lang="en-US" dirty="0" smtClean="0"/>
              <a:t>={ &lt;S,S'&gt; | S[</a:t>
            </a:r>
            <a:r>
              <a:rPr lang="en-US" cap="small" dirty="0" smtClean="0"/>
              <a:t>only</a:t>
            </a:r>
            <a:r>
              <a:rPr lang="en-US" smtClean="0"/>
              <a:t>(</a:t>
            </a:r>
            <a:r>
              <a:rPr lang="en-US" cap="small" smtClean="0"/>
              <a:t>child(7</a:t>
            </a:r>
            <a:r>
              <a:rPr lang="en-US" smtClean="0"/>
              <a:t>))]</a:t>
            </a:r>
            <a:r>
              <a:rPr lang="en-US" dirty="0" smtClean="0"/>
              <a:t>S' </a:t>
            </a:r>
            <a:r>
              <a:rPr lang="en-US" dirty="0" err="1" smtClean="0">
                <a:sym typeface="Symbol"/>
              </a:rPr>
              <a:t></a:t>
            </a:r>
            <a:r>
              <a:rPr lang="en-US" dirty="0" smtClean="0"/>
              <a:t> </a:t>
            </a:r>
            <a:r>
              <a:rPr lang="en-US" cap="small" dirty="0" err="1" smtClean="0"/>
              <a:t>cq(S</a:t>
            </a:r>
            <a:r>
              <a:rPr lang="en-US" cap="small" dirty="0" smtClean="0"/>
              <a:t>) </a:t>
            </a:r>
            <a:r>
              <a:rPr lang="en-US" dirty="0" err="1" smtClean="0">
                <a:sym typeface="Symbol"/>
              </a:rPr>
              <a:t></a:t>
            </a:r>
            <a:r>
              <a:rPr lang="en-US" dirty="0" smtClean="0"/>
              <a:t> ?P'[P'(7)] }</a:t>
            </a:r>
          </a:p>
          <a:p>
            <a:pPr>
              <a:buNone/>
            </a:pPr>
            <a:r>
              <a:rPr lang="en-US" dirty="0" smtClean="0"/>
              <a:t>={ &lt;S,S'&gt; | S[</a:t>
            </a:r>
            <a:r>
              <a:rPr lang="en-US" cap="small" dirty="0" smtClean="0"/>
              <a:t>min</a:t>
            </a:r>
            <a:r>
              <a:rPr lang="en-US" dirty="0" smtClean="0"/>
              <a:t>(</a:t>
            </a:r>
            <a:r>
              <a:rPr lang="en-US" cap="small" dirty="0" smtClean="0"/>
              <a:t>child(7)</a:t>
            </a:r>
            <a:r>
              <a:rPr lang="en-US" dirty="0" smtClean="0"/>
              <a:t>)]S </a:t>
            </a:r>
            <a:r>
              <a:rPr lang="en-US" dirty="0" err="1" smtClean="0">
                <a:sym typeface="Symbol"/>
              </a:rPr>
              <a:t></a:t>
            </a:r>
            <a:r>
              <a:rPr lang="en-US" dirty="0" smtClean="0"/>
              <a:t> S[</a:t>
            </a:r>
            <a:r>
              <a:rPr lang="en-US" cap="small" dirty="0" smtClean="0"/>
              <a:t>max</a:t>
            </a:r>
            <a:r>
              <a:rPr lang="en-US" dirty="0" smtClean="0"/>
              <a:t>(</a:t>
            </a:r>
            <a:r>
              <a:rPr lang="en-US" cap="small" dirty="0" smtClean="0"/>
              <a:t>child(7)</a:t>
            </a:r>
            <a:r>
              <a:rPr lang="en-US" dirty="0" smtClean="0"/>
              <a:t>)]S' </a:t>
            </a:r>
            <a:r>
              <a:rPr lang="en-US" dirty="0" err="1" smtClean="0">
                <a:sym typeface="Symbol"/>
              </a:rPr>
              <a:t></a:t>
            </a:r>
            <a:r>
              <a:rPr lang="en-US" dirty="0" smtClean="0"/>
              <a:t> </a:t>
            </a:r>
            <a:r>
              <a:rPr lang="en-US" cap="small" dirty="0" err="1" smtClean="0"/>
              <a:t>cq</a:t>
            </a:r>
            <a:r>
              <a:rPr lang="en-US" dirty="0" err="1" smtClean="0"/>
              <a:t>(S</a:t>
            </a:r>
            <a:r>
              <a:rPr lang="en-US" dirty="0" smtClean="0"/>
              <a:t>) </a:t>
            </a:r>
            <a:r>
              <a:rPr lang="en-US" dirty="0" err="1" smtClean="0">
                <a:sym typeface="Symbol"/>
              </a:rPr>
              <a:t></a:t>
            </a:r>
            <a:r>
              <a:rPr lang="en-US" dirty="0" smtClean="0"/>
              <a:t> ?P'[P'(7)] }</a:t>
            </a:r>
          </a:p>
          <a:p>
            <a:pPr>
              <a:buNone/>
            </a:pPr>
            <a:r>
              <a:rPr lang="en-US" dirty="0" smtClean="0"/>
              <a:t> </a:t>
            </a:r>
          </a:p>
          <a:p>
            <a:pPr>
              <a:buNone/>
            </a:pPr>
            <a:r>
              <a:rPr lang="en-US" dirty="0" smtClean="0"/>
              <a:t>The &lt;S,S'&gt; such that S[</a:t>
            </a:r>
            <a:r>
              <a:rPr lang="en-US" cap="small" dirty="0" smtClean="0"/>
              <a:t>min</a:t>
            </a:r>
            <a:r>
              <a:rPr lang="en-US" dirty="0" smtClean="0"/>
              <a:t>(</a:t>
            </a:r>
            <a:r>
              <a:rPr lang="en-US" cap="small" dirty="0" smtClean="0"/>
              <a:t>child</a:t>
            </a:r>
            <a:r>
              <a:rPr lang="en-US" dirty="0" smtClean="0"/>
              <a:t>(7))]S' are those such that:</a:t>
            </a:r>
          </a:p>
          <a:p>
            <a:pPr>
              <a:buNone/>
            </a:pPr>
            <a:r>
              <a:rPr lang="en-US" dirty="0" smtClean="0"/>
              <a:t>S' </a:t>
            </a:r>
            <a:r>
              <a:rPr lang="en-US" dirty="0" err="1" smtClean="0">
                <a:sym typeface="Symbol"/>
              </a:rPr>
              <a:t></a:t>
            </a:r>
            <a:r>
              <a:rPr lang="en-US" dirty="0" smtClean="0"/>
              <a:t> S </a:t>
            </a:r>
            <a:r>
              <a:rPr lang="en-US" dirty="0" err="1" smtClean="0">
                <a:sym typeface="Symbol"/>
              </a:rPr>
              <a:t></a:t>
            </a:r>
            <a:r>
              <a:rPr lang="en-US" dirty="0" smtClean="0"/>
              <a:t> </a:t>
            </a:r>
            <a:r>
              <a:rPr lang="en-US" dirty="0" smtClean="0">
                <a:sym typeface="Symbol"/>
              </a:rPr>
              <a:t></a:t>
            </a:r>
            <a:r>
              <a:rPr lang="en-US" dirty="0" smtClean="0"/>
              <a:t>J </a:t>
            </a:r>
            <a:r>
              <a:rPr lang="en-US" dirty="0" err="1" smtClean="0">
                <a:sym typeface="Symbol"/>
              </a:rPr>
              <a:t></a:t>
            </a:r>
            <a:r>
              <a:rPr lang="en-US" dirty="0" smtClean="0"/>
              <a:t> </a:t>
            </a:r>
            <a:r>
              <a:rPr lang="en-US" cap="small" dirty="0" err="1" smtClean="0"/>
              <a:t>cq</a:t>
            </a:r>
            <a:r>
              <a:rPr lang="en-US" dirty="0" err="1" smtClean="0"/>
              <a:t>(S</a:t>
            </a:r>
            <a:r>
              <a:rPr lang="en-US" dirty="0" smtClean="0"/>
              <a:t>) [</a:t>
            </a:r>
            <a:r>
              <a:rPr lang="en-US" cap="small" dirty="0" smtClean="0"/>
              <a:t>info(</a:t>
            </a:r>
            <a:r>
              <a:rPr lang="en-US" dirty="0" smtClean="0">
                <a:sym typeface="Symbol"/>
              </a:rPr>
              <a:t></a:t>
            </a:r>
            <a:r>
              <a:rPr lang="en-US" cap="small" dirty="0" smtClean="0"/>
              <a:t>child</a:t>
            </a:r>
            <a:r>
              <a:rPr lang="en-US" dirty="0" smtClean="0"/>
              <a:t>(7)) </a:t>
            </a:r>
            <a:r>
              <a:rPr lang="en-US" dirty="0" smtClean="0">
                <a:sym typeface="Symbol"/>
              </a:rPr>
              <a:t></a:t>
            </a:r>
            <a:r>
              <a:rPr lang="en-US" dirty="0" smtClean="0"/>
              <a:t>(S') J ]</a:t>
            </a:r>
          </a:p>
          <a:p>
            <a:pPr>
              <a:buNone/>
            </a:pPr>
            <a:endParaRPr lang="en-US" dirty="0" smtClean="0"/>
          </a:p>
          <a:p>
            <a:pPr>
              <a:buNone/>
            </a:pPr>
            <a:r>
              <a:rPr lang="en-US" cap="small" dirty="0" smtClean="0"/>
              <a:t>info(</a:t>
            </a:r>
            <a:r>
              <a:rPr lang="en-US" dirty="0" smtClean="0">
                <a:sym typeface="Symbol"/>
              </a:rPr>
              <a:t></a:t>
            </a:r>
            <a:r>
              <a:rPr lang="en-US" cap="small" dirty="0" smtClean="0"/>
              <a:t>child</a:t>
            </a:r>
            <a:r>
              <a:rPr lang="en-US" dirty="0" smtClean="0"/>
              <a:t>(7)) = </a:t>
            </a:r>
          </a:p>
          <a:p>
            <a:pPr>
              <a:buNone/>
            </a:pPr>
            <a:r>
              <a:rPr lang="en-US" dirty="0" smtClean="0"/>
              <a:t>{&lt;</a:t>
            </a:r>
            <a:r>
              <a:rPr lang="en-US" dirty="0" err="1" smtClean="0"/>
              <a:t>w,f</a:t>
            </a:r>
            <a:r>
              <a:rPr lang="en-US" dirty="0" smtClean="0"/>
              <a:t>&gt; | </a:t>
            </a:r>
            <a:r>
              <a:rPr lang="en-US" dirty="0" err="1" smtClean="0">
                <a:sym typeface="Symbol"/>
              </a:rPr>
              <a:t></a:t>
            </a:r>
            <a:r>
              <a:rPr lang="en-US" dirty="0" err="1" smtClean="0"/>
              <a:t>x</a:t>
            </a:r>
            <a:r>
              <a:rPr lang="en-US" dirty="0" smtClean="0"/>
              <a:t> [ &lt;7,x&gt; </a:t>
            </a:r>
            <a:r>
              <a:rPr lang="en-US" dirty="0" err="1" smtClean="0">
                <a:sym typeface="Symbol"/>
              </a:rPr>
              <a:t></a:t>
            </a:r>
            <a:r>
              <a:rPr lang="en-US" dirty="0" smtClean="0"/>
              <a:t> </a:t>
            </a:r>
            <a:r>
              <a:rPr lang="en-US" dirty="0" err="1" smtClean="0"/>
              <a:t>f</a:t>
            </a:r>
            <a:r>
              <a:rPr lang="en-US" dirty="0" smtClean="0"/>
              <a:t>  ] </a:t>
            </a:r>
            <a:r>
              <a:rPr lang="en-US" dirty="0" err="1" smtClean="0">
                <a:sym typeface="Symbol"/>
              </a:rPr>
              <a:t></a:t>
            </a:r>
            <a:r>
              <a:rPr lang="en-US" dirty="0" smtClean="0"/>
              <a:t> </a:t>
            </a:r>
          </a:p>
          <a:p>
            <a:pPr>
              <a:buNone/>
            </a:pPr>
            <a:r>
              <a:rPr lang="en-US" dirty="0" smtClean="0">
                <a:sym typeface="Symbol"/>
              </a:rPr>
              <a:t>                 </a:t>
            </a:r>
            <a:r>
              <a:rPr lang="en-US" dirty="0" err="1" smtClean="0">
                <a:sym typeface="Symbol"/>
              </a:rPr>
              <a:t></a:t>
            </a:r>
            <a:r>
              <a:rPr lang="en-US" dirty="0" smtClean="0"/>
              <a:t> </a:t>
            </a:r>
            <a:r>
              <a:rPr lang="en-US" dirty="0" err="1" smtClean="0"/>
              <a:t>x</a:t>
            </a:r>
            <a:r>
              <a:rPr lang="en-US" dirty="0" smtClean="0"/>
              <a:t> [&lt;7,x&gt; </a:t>
            </a:r>
            <a:r>
              <a:rPr lang="en-US" dirty="0" err="1" smtClean="0">
                <a:sym typeface="Symbol"/>
              </a:rPr>
              <a:t></a:t>
            </a:r>
            <a:r>
              <a:rPr lang="en-US" dirty="0" smtClean="0"/>
              <a:t> </a:t>
            </a:r>
            <a:r>
              <a:rPr lang="en-US" dirty="0" err="1" smtClean="0"/>
              <a:t>f</a:t>
            </a:r>
            <a:r>
              <a:rPr lang="en-US" dirty="0" smtClean="0"/>
              <a:t> </a:t>
            </a:r>
            <a:r>
              <a:rPr lang="en-US" dirty="0" err="1" smtClean="0">
                <a:sym typeface="Symbol"/>
              </a:rPr>
              <a:t></a:t>
            </a:r>
            <a:r>
              <a:rPr lang="en-US" dirty="0" smtClean="0"/>
              <a:t> </a:t>
            </a:r>
            <a:r>
              <a:rPr lang="en-US" cap="small" dirty="0" err="1" smtClean="0"/>
              <a:t>child'</a:t>
            </a:r>
            <a:r>
              <a:rPr lang="en-US" dirty="0" err="1" smtClean="0"/>
              <a:t>(x)(w</a:t>
            </a:r>
            <a:r>
              <a:rPr lang="en-US" dirty="0" smtClean="0"/>
              <a:t>) ] }</a:t>
            </a:r>
          </a:p>
          <a:p>
            <a:pPr>
              <a:buNone/>
            </a:pPr>
            <a:r>
              <a:rPr lang="en-US"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286744" y="5533118"/>
            <a:ext cx="1348971" cy="919753"/>
          </a:xfrm>
          <a:prstGeom prst="rect">
            <a:avLst/>
          </a:prstGeom>
        </p:spPr>
      </p:pic>
      <p:pic>
        <p:nvPicPr>
          <p:cNvPr id="4" name="Picture 3"/>
          <p:cNvPicPr>
            <a:picLocks noChangeAspect="1"/>
          </p:cNvPicPr>
          <p:nvPr/>
        </p:nvPicPr>
        <p:blipFill>
          <a:blip r:embed="rId4"/>
          <a:stretch>
            <a:fillRect/>
          </a:stretch>
        </p:blipFill>
        <p:spPr>
          <a:xfrm>
            <a:off x="5981004" y="4168264"/>
            <a:ext cx="1637324" cy="1603908"/>
          </a:xfrm>
          <a:prstGeom prst="rect">
            <a:avLst/>
          </a:prstGeom>
        </p:spPr>
      </p:pic>
      <p:pic>
        <p:nvPicPr>
          <p:cNvPr id="5" name="Picture 4"/>
          <p:cNvPicPr>
            <a:picLocks noChangeAspect="1"/>
          </p:cNvPicPr>
          <p:nvPr/>
        </p:nvPicPr>
        <p:blipFill>
          <a:blip r:embed="rId5"/>
          <a:stretch>
            <a:fillRect/>
          </a:stretch>
        </p:blipFill>
        <p:spPr>
          <a:xfrm>
            <a:off x="1646991" y="215688"/>
            <a:ext cx="1604508" cy="2473250"/>
          </a:xfrm>
          <a:prstGeom prst="rect">
            <a:avLst/>
          </a:prstGeom>
        </p:spPr>
      </p:pic>
      <p:pic>
        <p:nvPicPr>
          <p:cNvPr id="6" name="Picture 5"/>
          <p:cNvPicPr>
            <a:picLocks noChangeAspect="1"/>
          </p:cNvPicPr>
          <p:nvPr/>
        </p:nvPicPr>
        <p:blipFill>
          <a:blip r:embed="rId6"/>
          <a:stretch>
            <a:fillRect/>
          </a:stretch>
        </p:blipFill>
        <p:spPr>
          <a:xfrm>
            <a:off x="3099951" y="2066345"/>
            <a:ext cx="996496" cy="1627304"/>
          </a:xfrm>
          <a:prstGeom prst="rect">
            <a:avLst/>
          </a:prstGeom>
        </p:spPr>
      </p:pic>
      <p:pic>
        <p:nvPicPr>
          <p:cNvPr id="7" name="Picture 6"/>
          <p:cNvPicPr>
            <a:picLocks noChangeAspect="1"/>
          </p:cNvPicPr>
          <p:nvPr/>
        </p:nvPicPr>
        <p:blipFill>
          <a:blip r:embed="rId7"/>
          <a:stretch>
            <a:fillRect/>
          </a:stretch>
        </p:blipFill>
        <p:spPr>
          <a:xfrm>
            <a:off x="5277801" y="3407155"/>
            <a:ext cx="972543" cy="1344077"/>
          </a:xfrm>
          <a:prstGeom prst="rect">
            <a:avLst/>
          </a:prstGeom>
        </p:spPr>
      </p:pic>
      <p:pic>
        <p:nvPicPr>
          <p:cNvPr id="8" name="Picture 7"/>
          <p:cNvPicPr>
            <a:picLocks noChangeAspect="1"/>
          </p:cNvPicPr>
          <p:nvPr/>
        </p:nvPicPr>
        <p:blipFill>
          <a:blip r:embed="rId8"/>
          <a:stretch>
            <a:fillRect/>
          </a:stretch>
        </p:blipFill>
        <p:spPr>
          <a:xfrm>
            <a:off x="4058877" y="2038313"/>
            <a:ext cx="1262718" cy="1878293"/>
          </a:xfrm>
          <a:prstGeom prst="rect">
            <a:avLst/>
          </a:prstGeom>
        </p:spPr>
      </p:pic>
      <p:pic>
        <p:nvPicPr>
          <p:cNvPr id="10" name="Picture 9"/>
          <p:cNvPicPr>
            <a:picLocks noChangeAspect="1"/>
          </p:cNvPicPr>
          <p:nvPr/>
        </p:nvPicPr>
        <p:blipFill>
          <a:blip r:embed="rId9"/>
          <a:stretch>
            <a:fillRect/>
          </a:stretch>
        </p:blipFill>
        <p:spPr>
          <a:xfrm>
            <a:off x="428885" y="191273"/>
            <a:ext cx="1594194" cy="232272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916" y="508003"/>
            <a:ext cx="1552224" cy="1862666"/>
          </a:xfrm>
          <a:prstGeom prst="rect">
            <a:avLst/>
          </a:prstGeom>
        </p:spPr>
      </p:pic>
      <p:pic>
        <p:nvPicPr>
          <p:cNvPr id="3" name="Picture 2"/>
          <p:cNvPicPr>
            <a:picLocks noChangeAspect="1"/>
          </p:cNvPicPr>
          <p:nvPr/>
        </p:nvPicPr>
        <p:blipFill>
          <a:blip r:embed="rId3"/>
          <a:stretch>
            <a:fillRect/>
          </a:stretch>
        </p:blipFill>
        <p:spPr>
          <a:xfrm>
            <a:off x="2692400" y="508003"/>
            <a:ext cx="1552224" cy="1862666"/>
          </a:xfrm>
          <a:prstGeom prst="rect">
            <a:avLst/>
          </a:prstGeom>
        </p:spPr>
      </p:pic>
      <p:pic>
        <p:nvPicPr>
          <p:cNvPr id="4" name="Picture 3"/>
          <p:cNvPicPr>
            <a:picLocks noChangeAspect="1"/>
          </p:cNvPicPr>
          <p:nvPr/>
        </p:nvPicPr>
        <p:blipFill>
          <a:blip r:embed="rId3"/>
          <a:stretch>
            <a:fillRect/>
          </a:stretch>
        </p:blipFill>
        <p:spPr>
          <a:xfrm>
            <a:off x="4650315" y="508003"/>
            <a:ext cx="1552224" cy="1862666"/>
          </a:xfrm>
          <a:prstGeom prst="rect">
            <a:avLst/>
          </a:prstGeom>
        </p:spPr>
      </p:pic>
      <p:pic>
        <p:nvPicPr>
          <p:cNvPr id="5" name="Picture 4"/>
          <p:cNvPicPr>
            <a:picLocks noChangeAspect="1"/>
          </p:cNvPicPr>
          <p:nvPr/>
        </p:nvPicPr>
        <p:blipFill>
          <a:blip r:embed="rId3"/>
          <a:stretch>
            <a:fillRect/>
          </a:stretch>
        </p:blipFill>
        <p:spPr>
          <a:xfrm>
            <a:off x="6696431" y="508003"/>
            <a:ext cx="1552224" cy="1862666"/>
          </a:xfrm>
          <a:prstGeom prst="rect">
            <a:avLst/>
          </a:prstGeom>
        </p:spPr>
      </p:pic>
      <p:pic>
        <p:nvPicPr>
          <p:cNvPr id="6" name="Picture 5"/>
          <p:cNvPicPr>
            <a:picLocks noChangeAspect="1"/>
          </p:cNvPicPr>
          <p:nvPr/>
        </p:nvPicPr>
        <p:blipFill>
          <a:blip r:embed="rId3"/>
          <a:stretch>
            <a:fillRect/>
          </a:stretch>
        </p:blipFill>
        <p:spPr>
          <a:xfrm>
            <a:off x="814916" y="2650071"/>
            <a:ext cx="1552224" cy="1862666"/>
          </a:xfrm>
          <a:prstGeom prst="rect">
            <a:avLst/>
          </a:prstGeom>
        </p:spPr>
      </p:pic>
      <p:pic>
        <p:nvPicPr>
          <p:cNvPr id="7" name="Picture 6"/>
          <p:cNvPicPr>
            <a:picLocks noChangeAspect="1"/>
          </p:cNvPicPr>
          <p:nvPr/>
        </p:nvPicPr>
        <p:blipFill>
          <a:blip r:embed="rId3"/>
          <a:stretch>
            <a:fillRect/>
          </a:stretch>
        </p:blipFill>
        <p:spPr>
          <a:xfrm>
            <a:off x="2692400" y="2650071"/>
            <a:ext cx="1552224" cy="1862666"/>
          </a:xfrm>
          <a:prstGeom prst="rect">
            <a:avLst/>
          </a:prstGeom>
        </p:spPr>
      </p:pic>
      <p:pic>
        <p:nvPicPr>
          <p:cNvPr id="8" name="Picture 7"/>
          <p:cNvPicPr>
            <a:picLocks noChangeAspect="1"/>
          </p:cNvPicPr>
          <p:nvPr/>
        </p:nvPicPr>
        <p:blipFill>
          <a:blip r:embed="rId3"/>
          <a:stretch>
            <a:fillRect/>
          </a:stretch>
        </p:blipFill>
        <p:spPr>
          <a:xfrm>
            <a:off x="4650315" y="2650071"/>
            <a:ext cx="1552224" cy="1862666"/>
          </a:xfrm>
          <a:prstGeom prst="rect">
            <a:avLst/>
          </a:prstGeom>
        </p:spPr>
      </p:pic>
      <p:pic>
        <p:nvPicPr>
          <p:cNvPr id="9" name="Picture 8"/>
          <p:cNvPicPr>
            <a:picLocks noChangeAspect="1"/>
          </p:cNvPicPr>
          <p:nvPr/>
        </p:nvPicPr>
        <p:blipFill>
          <a:blip r:embed="rId3"/>
          <a:stretch>
            <a:fillRect/>
          </a:stretch>
        </p:blipFill>
        <p:spPr>
          <a:xfrm>
            <a:off x="6696431" y="2650071"/>
            <a:ext cx="1552224" cy="1862666"/>
          </a:xfrm>
          <a:prstGeom prst="rect">
            <a:avLst/>
          </a:prstGeom>
        </p:spPr>
      </p:pic>
      <p:pic>
        <p:nvPicPr>
          <p:cNvPr id="10" name="Picture 9"/>
          <p:cNvPicPr>
            <a:picLocks noChangeAspect="1"/>
          </p:cNvPicPr>
          <p:nvPr/>
        </p:nvPicPr>
        <p:blipFill>
          <a:blip r:embed="rId3"/>
          <a:stretch>
            <a:fillRect/>
          </a:stretch>
        </p:blipFill>
        <p:spPr>
          <a:xfrm>
            <a:off x="814916" y="4766736"/>
            <a:ext cx="1552224" cy="1862666"/>
          </a:xfrm>
          <a:prstGeom prst="rect">
            <a:avLst/>
          </a:prstGeom>
        </p:spPr>
      </p:pic>
      <p:pic>
        <p:nvPicPr>
          <p:cNvPr id="11" name="Picture 10"/>
          <p:cNvPicPr>
            <a:picLocks noChangeAspect="1"/>
          </p:cNvPicPr>
          <p:nvPr/>
        </p:nvPicPr>
        <p:blipFill>
          <a:blip r:embed="rId3"/>
          <a:stretch>
            <a:fillRect/>
          </a:stretch>
        </p:blipFill>
        <p:spPr>
          <a:xfrm>
            <a:off x="2692400" y="4766736"/>
            <a:ext cx="1552224" cy="1862666"/>
          </a:xfrm>
          <a:prstGeom prst="rect">
            <a:avLst/>
          </a:prstGeom>
        </p:spPr>
      </p:pic>
      <p:pic>
        <p:nvPicPr>
          <p:cNvPr id="12" name="Picture 11"/>
          <p:cNvPicPr>
            <a:picLocks noChangeAspect="1"/>
          </p:cNvPicPr>
          <p:nvPr/>
        </p:nvPicPr>
        <p:blipFill>
          <a:blip r:embed="rId3"/>
          <a:stretch>
            <a:fillRect/>
          </a:stretch>
        </p:blipFill>
        <p:spPr>
          <a:xfrm>
            <a:off x="4650315" y="4766736"/>
            <a:ext cx="1552224" cy="1862666"/>
          </a:xfrm>
          <a:prstGeom prst="rect">
            <a:avLst/>
          </a:prstGeom>
        </p:spPr>
      </p:pic>
      <p:pic>
        <p:nvPicPr>
          <p:cNvPr id="13" name="Picture 12"/>
          <p:cNvPicPr>
            <a:picLocks noChangeAspect="1"/>
          </p:cNvPicPr>
          <p:nvPr/>
        </p:nvPicPr>
        <p:blipFill>
          <a:blip r:embed="rId3"/>
          <a:stretch>
            <a:fillRect/>
          </a:stretch>
        </p:blipFill>
        <p:spPr>
          <a:xfrm>
            <a:off x="6696431" y="4766736"/>
            <a:ext cx="1552224" cy="1862666"/>
          </a:xfrm>
          <a:prstGeom prst="rect">
            <a:avLst/>
          </a:prstGeom>
        </p:spPr>
      </p:pic>
      <p:sp>
        <p:nvSpPr>
          <p:cNvPr id="14" name="5-Point Star 13"/>
          <p:cNvSpPr/>
          <p:nvPr/>
        </p:nvSpPr>
        <p:spPr>
          <a:xfrm>
            <a:off x="913696" y="88900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5" name="5-Point Star 14"/>
          <p:cNvSpPr/>
          <p:nvPr/>
        </p:nvSpPr>
        <p:spPr>
          <a:xfrm>
            <a:off x="2692403" y="18457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6" name="5-Point Star 15"/>
          <p:cNvSpPr/>
          <p:nvPr/>
        </p:nvSpPr>
        <p:spPr>
          <a:xfrm>
            <a:off x="5874457" y="167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7" name="5-Point Star 16"/>
          <p:cNvSpPr/>
          <p:nvPr/>
        </p:nvSpPr>
        <p:spPr>
          <a:xfrm>
            <a:off x="7501822" y="218439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8" name="5-Point Star 17"/>
          <p:cNvSpPr/>
          <p:nvPr/>
        </p:nvSpPr>
        <p:spPr>
          <a:xfrm>
            <a:off x="1066095"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9" name="5-Point Star 18"/>
          <p:cNvSpPr/>
          <p:nvPr/>
        </p:nvSpPr>
        <p:spPr>
          <a:xfrm>
            <a:off x="2010834" y="2777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0" name="5-Point Star 19"/>
          <p:cNvSpPr/>
          <p:nvPr/>
        </p:nvSpPr>
        <p:spPr>
          <a:xfrm>
            <a:off x="2692403"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1" name="5-Point Star 20"/>
          <p:cNvSpPr/>
          <p:nvPr/>
        </p:nvSpPr>
        <p:spPr>
          <a:xfrm>
            <a:off x="3888318"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2" name="5-Point Star 21"/>
          <p:cNvSpPr/>
          <p:nvPr/>
        </p:nvSpPr>
        <p:spPr>
          <a:xfrm>
            <a:off x="4918430" y="417407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3" name="5-Point Star 22"/>
          <p:cNvSpPr/>
          <p:nvPr/>
        </p:nvSpPr>
        <p:spPr>
          <a:xfrm>
            <a:off x="5846234" y="383540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4" name="5-Point Star 23"/>
          <p:cNvSpPr/>
          <p:nvPr/>
        </p:nvSpPr>
        <p:spPr>
          <a:xfrm>
            <a:off x="7651755" y="430107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5" name="5-Point Star 24"/>
          <p:cNvSpPr/>
          <p:nvPr/>
        </p:nvSpPr>
        <p:spPr>
          <a:xfrm>
            <a:off x="7934679" y="383540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6" name="5-Point Star 25"/>
          <p:cNvSpPr/>
          <p:nvPr/>
        </p:nvSpPr>
        <p:spPr>
          <a:xfrm>
            <a:off x="1832681" y="500662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7" name="5-Point Star 26"/>
          <p:cNvSpPr/>
          <p:nvPr/>
        </p:nvSpPr>
        <p:spPr>
          <a:xfrm>
            <a:off x="3267429" y="5698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8" name="5-Point Star 27"/>
          <p:cNvSpPr/>
          <p:nvPr/>
        </p:nvSpPr>
        <p:spPr>
          <a:xfrm>
            <a:off x="4918430" y="629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9" name="5-Point Star 28"/>
          <p:cNvSpPr/>
          <p:nvPr/>
        </p:nvSpPr>
        <p:spPr>
          <a:xfrm>
            <a:off x="5518150" y="629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0" name="5-Point Star 29"/>
          <p:cNvSpPr/>
          <p:nvPr/>
        </p:nvSpPr>
        <p:spPr>
          <a:xfrm>
            <a:off x="5874457"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1" name="5-Point Star 30"/>
          <p:cNvSpPr/>
          <p:nvPr/>
        </p:nvSpPr>
        <p:spPr>
          <a:xfrm>
            <a:off x="6696430"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2" name="5-Point Star 31"/>
          <p:cNvSpPr/>
          <p:nvPr/>
        </p:nvSpPr>
        <p:spPr>
          <a:xfrm>
            <a:off x="7323669" y="5698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3" name="5-Point Star 32"/>
          <p:cNvSpPr/>
          <p:nvPr/>
        </p:nvSpPr>
        <p:spPr>
          <a:xfrm>
            <a:off x="7892345"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4" name="5-Point Star 33"/>
          <p:cNvSpPr/>
          <p:nvPr/>
        </p:nvSpPr>
        <p:spPr>
          <a:xfrm>
            <a:off x="1066095" y="517595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5" name="5-Point Star 34"/>
          <p:cNvSpPr/>
          <p:nvPr/>
        </p:nvSpPr>
        <p:spPr>
          <a:xfrm>
            <a:off x="814919" y="5867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6" name="5-Point Star 35"/>
          <p:cNvSpPr/>
          <p:nvPr/>
        </p:nvSpPr>
        <p:spPr>
          <a:xfrm>
            <a:off x="3710165" y="483728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7" name="5-Point Star 36"/>
          <p:cNvSpPr/>
          <p:nvPr/>
        </p:nvSpPr>
        <p:spPr>
          <a:xfrm>
            <a:off x="2870556" y="5867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916" y="508003"/>
            <a:ext cx="1552224" cy="1862666"/>
          </a:xfrm>
          <a:prstGeom prst="rect">
            <a:avLst/>
          </a:prstGeom>
        </p:spPr>
      </p:pic>
      <p:pic>
        <p:nvPicPr>
          <p:cNvPr id="3" name="Picture 2"/>
          <p:cNvPicPr>
            <a:picLocks noChangeAspect="1"/>
          </p:cNvPicPr>
          <p:nvPr/>
        </p:nvPicPr>
        <p:blipFill>
          <a:blip r:embed="rId3"/>
          <a:stretch>
            <a:fillRect/>
          </a:stretch>
        </p:blipFill>
        <p:spPr>
          <a:xfrm>
            <a:off x="2692400" y="508003"/>
            <a:ext cx="1552224" cy="1862666"/>
          </a:xfrm>
          <a:prstGeom prst="rect">
            <a:avLst/>
          </a:prstGeom>
        </p:spPr>
      </p:pic>
      <p:pic>
        <p:nvPicPr>
          <p:cNvPr id="4" name="Picture 3"/>
          <p:cNvPicPr>
            <a:picLocks noChangeAspect="1"/>
          </p:cNvPicPr>
          <p:nvPr/>
        </p:nvPicPr>
        <p:blipFill>
          <a:blip r:embed="rId3"/>
          <a:stretch>
            <a:fillRect/>
          </a:stretch>
        </p:blipFill>
        <p:spPr>
          <a:xfrm>
            <a:off x="4650315" y="508003"/>
            <a:ext cx="1552224" cy="1862666"/>
          </a:xfrm>
          <a:prstGeom prst="rect">
            <a:avLst/>
          </a:prstGeom>
        </p:spPr>
      </p:pic>
      <p:pic>
        <p:nvPicPr>
          <p:cNvPr id="5" name="Picture 4"/>
          <p:cNvPicPr>
            <a:picLocks noChangeAspect="1"/>
          </p:cNvPicPr>
          <p:nvPr/>
        </p:nvPicPr>
        <p:blipFill>
          <a:blip r:embed="rId3"/>
          <a:stretch>
            <a:fillRect/>
          </a:stretch>
        </p:blipFill>
        <p:spPr>
          <a:xfrm>
            <a:off x="6696431" y="508003"/>
            <a:ext cx="1552224" cy="1862666"/>
          </a:xfrm>
          <a:prstGeom prst="rect">
            <a:avLst/>
          </a:prstGeom>
        </p:spPr>
      </p:pic>
      <p:pic>
        <p:nvPicPr>
          <p:cNvPr id="6" name="Picture 5"/>
          <p:cNvPicPr>
            <a:picLocks noChangeAspect="1"/>
          </p:cNvPicPr>
          <p:nvPr/>
        </p:nvPicPr>
        <p:blipFill>
          <a:blip r:embed="rId3"/>
          <a:stretch>
            <a:fillRect/>
          </a:stretch>
        </p:blipFill>
        <p:spPr>
          <a:xfrm>
            <a:off x="814916" y="2650071"/>
            <a:ext cx="1552224" cy="1862666"/>
          </a:xfrm>
          <a:prstGeom prst="rect">
            <a:avLst/>
          </a:prstGeom>
        </p:spPr>
      </p:pic>
      <p:pic>
        <p:nvPicPr>
          <p:cNvPr id="7" name="Picture 6"/>
          <p:cNvPicPr>
            <a:picLocks noChangeAspect="1"/>
          </p:cNvPicPr>
          <p:nvPr/>
        </p:nvPicPr>
        <p:blipFill>
          <a:blip r:embed="rId3"/>
          <a:stretch>
            <a:fillRect/>
          </a:stretch>
        </p:blipFill>
        <p:spPr>
          <a:xfrm>
            <a:off x="2692400" y="2650071"/>
            <a:ext cx="1552224" cy="1862666"/>
          </a:xfrm>
          <a:prstGeom prst="rect">
            <a:avLst/>
          </a:prstGeom>
        </p:spPr>
      </p:pic>
      <p:pic>
        <p:nvPicPr>
          <p:cNvPr id="8" name="Picture 7"/>
          <p:cNvPicPr>
            <a:picLocks noChangeAspect="1"/>
          </p:cNvPicPr>
          <p:nvPr/>
        </p:nvPicPr>
        <p:blipFill>
          <a:blip r:embed="rId3"/>
          <a:stretch>
            <a:fillRect/>
          </a:stretch>
        </p:blipFill>
        <p:spPr>
          <a:xfrm>
            <a:off x="4650315" y="2650071"/>
            <a:ext cx="1552224" cy="1862666"/>
          </a:xfrm>
          <a:prstGeom prst="rect">
            <a:avLst/>
          </a:prstGeom>
        </p:spPr>
      </p:pic>
      <p:pic>
        <p:nvPicPr>
          <p:cNvPr id="9" name="Picture 8"/>
          <p:cNvPicPr>
            <a:picLocks noChangeAspect="1"/>
          </p:cNvPicPr>
          <p:nvPr/>
        </p:nvPicPr>
        <p:blipFill>
          <a:blip r:embed="rId3"/>
          <a:stretch>
            <a:fillRect/>
          </a:stretch>
        </p:blipFill>
        <p:spPr>
          <a:xfrm>
            <a:off x="6696431" y="2650071"/>
            <a:ext cx="1552224" cy="1862666"/>
          </a:xfrm>
          <a:prstGeom prst="rect">
            <a:avLst/>
          </a:prstGeom>
        </p:spPr>
      </p:pic>
      <p:pic>
        <p:nvPicPr>
          <p:cNvPr id="10" name="Picture 9"/>
          <p:cNvPicPr>
            <a:picLocks noChangeAspect="1"/>
          </p:cNvPicPr>
          <p:nvPr/>
        </p:nvPicPr>
        <p:blipFill>
          <a:blip r:embed="rId3"/>
          <a:stretch>
            <a:fillRect/>
          </a:stretch>
        </p:blipFill>
        <p:spPr>
          <a:xfrm>
            <a:off x="814916" y="4766736"/>
            <a:ext cx="1552224" cy="1862666"/>
          </a:xfrm>
          <a:prstGeom prst="rect">
            <a:avLst/>
          </a:prstGeom>
        </p:spPr>
      </p:pic>
      <p:pic>
        <p:nvPicPr>
          <p:cNvPr id="11" name="Picture 10"/>
          <p:cNvPicPr>
            <a:picLocks noChangeAspect="1"/>
          </p:cNvPicPr>
          <p:nvPr/>
        </p:nvPicPr>
        <p:blipFill>
          <a:blip r:embed="rId3"/>
          <a:stretch>
            <a:fillRect/>
          </a:stretch>
        </p:blipFill>
        <p:spPr>
          <a:xfrm>
            <a:off x="2692400" y="4766736"/>
            <a:ext cx="1552224" cy="1862666"/>
          </a:xfrm>
          <a:prstGeom prst="rect">
            <a:avLst/>
          </a:prstGeom>
        </p:spPr>
      </p:pic>
      <p:pic>
        <p:nvPicPr>
          <p:cNvPr id="12" name="Picture 11"/>
          <p:cNvPicPr>
            <a:picLocks noChangeAspect="1"/>
          </p:cNvPicPr>
          <p:nvPr/>
        </p:nvPicPr>
        <p:blipFill>
          <a:blip r:embed="rId3"/>
          <a:stretch>
            <a:fillRect/>
          </a:stretch>
        </p:blipFill>
        <p:spPr>
          <a:xfrm>
            <a:off x="4650315" y="4766736"/>
            <a:ext cx="1552224" cy="1862666"/>
          </a:xfrm>
          <a:prstGeom prst="rect">
            <a:avLst/>
          </a:prstGeom>
        </p:spPr>
      </p:pic>
      <p:pic>
        <p:nvPicPr>
          <p:cNvPr id="13" name="Picture 12"/>
          <p:cNvPicPr>
            <a:picLocks noChangeAspect="1"/>
          </p:cNvPicPr>
          <p:nvPr/>
        </p:nvPicPr>
        <p:blipFill>
          <a:blip r:embed="rId3"/>
          <a:stretch>
            <a:fillRect/>
          </a:stretch>
        </p:blipFill>
        <p:spPr>
          <a:xfrm>
            <a:off x="6696431" y="4766736"/>
            <a:ext cx="1552224" cy="1862666"/>
          </a:xfrm>
          <a:prstGeom prst="rect">
            <a:avLst/>
          </a:prstGeom>
        </p:spPr>
      </p:pic>
      <p:sp>
        <p:nvSpPr>
          <p:cNvPr id="14" name="5-Point Star 13"/>
          <p:cNvSpPr/>
          <p:nvPr/>
        </p:nvSpPr>
        <p:spPr>
          <a:xfrm>
            <a:off x="913696" y="88900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5" name="5-Point Star 14"/>
          <p:cNvSpPr/>
          <p:nvPr/>
        </p:nvSpPr>
        <p:spPr>
          <a:xfrm>
            <a:off x="2692403" y="18457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6" name="5-Point Star 15"/>
          <p:cNvSpPr/>
          <p:nvPr/>
        </p:nvSpPr>
        <p:spPr>
          <a:xfrm>
            <a:off x="5874457" y="167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7" name="5-Point Star 16"/>
          <p:cNvSpPr/>
          <p:nvPr/>
        </p:nvSpPr>
        <p:spPr>
          <a:xfrm>
            <a:off x="7501822" y="218439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8" name="5-Point Star 17"/>
          <p:cNvSpPr/>
          <p:nvPr/>
        </p:nvSpPr>
        <p:spPr>
          <a:xfrm>
            <a:off x="1066095"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9" name="5-Point Star 18"/>
          <p:cNvSpPr/>
          <p:nvPr/>
        </p:nvSpPr>
        <p:spPr>
          <a:xfrm>
            <a:off x="2010834" y="2777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0" name="5-Point Star 19"/>
          <p:cNvSpPr/>
          <p:nvPr/>
        </p:nvSpPr>
        <p:spPr>
          <a:xfrm>
            <a:off x="2692403"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1" name="5-Point Star 20"/>
          <p:cNvSpPr/>
          <p:nvPr/>
        </p:nvSpPr>
        <p:spPr>
          <a:xfrm>
            <a:off x="3888318"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2" name="5-Point Star 21"/>
          <p:cNvSpPr/>
          <p:nvPr/>
        </p:nvSpPr>
        <p:spPr>
          <a:xfrm>
            <a:off x="4918430" y="417407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3" name="5-Point Star 22"/>
          <p:cNvSpPr/>
          <p:nvPr/>
        </p:nvSpPr>
        <p:spPr>
          <a:xfrm>
            <a:off x="5846234" y="383540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4" name="5-Point Star 23"/>
          <p:cNvSpPr/>
          <p:nvPr/>
        </p:nvSpPr>
        <p:spPr>
          <a:xfrm>
            <a:off x="7651755" y="430107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5" name="5-Point Star 24"/>
          <p:cNvSpPr/>
          <p:nvPr/>
        </p:nvSpPr>
        <p:spPr>
          <a:xfrm>
            <a:off x="7934679" y="383540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6" name="5-Point Star 25"/>
          <p:cNvSpPr/>
          <p:nvPr/>
        </p:nvSpPr>
        <p:spPr>
          <a:xfrm>
            <a:off x="1832681" y="500662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7" name="5-Point Star 26"/>
          <p:cNvSpPr/>
          <p:nvPr/>
        </p:nvSpPr>
        <p:spPr>
          <a:xfrm>
            <a:off x="3267429" y="5698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8" name="5-Point Star 27"/>
          <p:cNvSpPr/>
          <p:nvPr/>
        </p:nvSpPr>
        <p:spPr>
          <a:xfrm>
            <a:off x="4918430" y="629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9" name="5-Point Star 28"/>
          <p:cNvSpPr/>
          <p:nvPr/>
        </p:nvSpPr>
        <p:spPr>
          <a:xfrm>
            <a:off x="5518150" y="629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0" name="5-Point Star 29"/>
          <p:cNvSpPr/>
          <p:nvPr/>
        </p:nvSpPr>
        <p:spPr>
          <a:xfrm>
            <a:off x="5874457"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1" name="5-Point Star 30"/>
          <p:cNvSpPr/>
          <p:nvPr/>
        </p:nvSpPr>
        <p:spPr>
          <a:xfrm>
            <a:off x="6696430"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2" name="5-Point Star 31"/>
          <p:cNvSpPr/>
          <p:nvPr/>
        </p:nvSpPr>
        <p:spPr>
          <a:xfrm>
            <a:off x="7323669" y="5698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3" name="5-Point Star 32"/>
          <p:cNvSpPr/>
          <p:nvPr/>
        </p:nvSpPr>
        <p:spPr>
          <a:xfrm>
            <a:off x="7892345" y="59520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4" name="5-Point Star 33"/>
          <p:cNvSpPr/>
          <p:nvPr/>
        </p:nvSpPr>
        <p:spPr>
          <a:xfrm>
            <a:off x="1066095" y="517595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5" name="5-Point Star 34"/>
          <p:cNvSpPr/>
          <p:nvPr/>
        </p:nvSpPr>
        <p:spPr>
          <a:xfrm>
            <a:off x="814919" y="5867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6" name="5-Point Star 35"/>
          <p:cNvSpPr/>
          <p:nvPr/>
        </p:nvSpPr>
        <p:spPr>
          <a:xfrm>
            <a:off x="3710165" y="483728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7" name="5-Point Star 36"/>
          <p:cNvSpPr/>
          <p:nvPr/>
        </p:nvSpPr>
        <p:spPr>
          <a:xfrm>
            <a:off x="2870556" y="5867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8" name="Rectangle 37"/>
          <p:cNvSpPr/>
          <p:nvPr/>
        </p:nvSpPr>
        <p:spPr>
          <a:xfrm>
            <a:off x="4473224" y="254001"/>
            <a:ext cx="4346222" cy="6417733"/>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916" y="508003"/>
            <a:ext cx="1552224" cy="1862666"/>
          </a:xfrm>
          <a:prstGeom prst="rect">
            <a:avLst/>
          </a:prstGeom>
        </p:spPr>
      </p:pic>
      <p:pic>
        <p:nvPicPr>
          <p:cNvPr id="3" name="Picture 2"/>
          <p:cNvPicPr>
            <a:picLocks noChangeAspect="1"/>
          </p:cNvPicPr>
          <p:nvPr/>
        </p:nvPicPr>
        <p:blipFill>
          <a:blip r:embed="rId3"/>
          <a:stretch>
            <a:fillRect/>
          </a:stretch>
        </p:blipFill>
        <p:spPr>
          <a:xfrm>
            <a:off x="2692400" y="508003"/>
            <a:ext cx="1552224" cy="1862666"/>
          </a:xfrm>
          <a:prstGeom prst="rect">
            <a:avLst/>
          </a:prstGeom>
        </p:spPr>
      </p:pic>
      <p:pic>
        <p:nvPicPr>
          <p:cNvPr id="6" name="Picture 5"/>
          <p:cNvPicPr>
            <a:picLocks noChangeAspect="1"/>
          </p:cNvPicPr>
          <p:nvPr/>
        </p:nvPicPr>
        <p:blipFill>
          <a:blip r:embed="rId3"/>
          <a:stretch>
            <a:fillRect/>
          </a:stretch>
        </p:blipFill>
        <p:spPr>
          <a:xfrm>
            <a:off x="814916" y="2650071"/>
            <a:ext cx="1552224" cy="1862666"/>
          </a:xfrm>
          <a:prstGeom prst="rect">
            <a:avLst/>
          </a:prstGeom>
        </p:spPr>
      </p:pic>
      <p:pic>
        <p:nvPicPr>
          <p:cNvPr id="7" name="Picture 6"/>
          <p:cNvPicPr>
            <a:picLocks noChangeAspect="1"/>
          </p:cNvPicPr>
          <p:nvPr/>
        </p:nvPicPr>
        <p:blipFill>
          <a:blip r:embed="rId3"/>
          <a:stretch>
            <a:fillRect/>
          </a:stretch>
        </p:blipFill>
        <p:spPr>
          <a:xfrm>
            <a:off x="2692400" y="2650071"/>
            <a:ext cx="1552224" cy="1862666"/>
          </a:xfrm>
          <a:prstGeom prst="rect">
            <a:avLst/>
          </a:prstGeom>
        </p:spPr>
      </p:pic>
      <p:pic>
        <p:nvPicPr>
          <p:cNvPr id="10" name="Picture 9"/>
          <p:cNvPicPr>
            <a:picLocks noChangeAspect="1"/>
          </p:cNvPicPr>
          <p:nvPr/>
        </p:nvPicPr>
        <p:blipFill>
          <a:blip r:embed="rId3"/>
          <a:stretch>
            <a:fillRect/>
          </a:stretch>
        </p:blipFill>
        <p:spPr>
          <a:xfrm>
            <a:off x="4981173" y="508003"/>
            <a:ext cx="1552224" cy="1862666"/>
          </a:xfrm>
          <a:prstGeom prst="rect">
            <a:avLst/>
          </a:prstGeom>
        </p:spPr>
      </p:pic>
      <p:pic>
        <p:nvPicPr>
          <p:cNvPr id="11" name="Picture 10"/>
          <p:cNvPicPr>
            <a:picLocks noChangeAspect="1"/>
          </p:cNvPicPr>
          <p:nvPr/>
        </p:nvPicPr>
        <p:blipFill>
          <a:blip r:embed="rId3"/>
          <a:stretch>
            <a:fillRect/>
          </a:stretch>
        </p:blipFill>
        <p:spPr>
          <a:xfrm>
            <a:off x="6957434" y="508003"/>
            <a:ext cx="1552224" cy="1862666"/>
          </a:xfrm>
          <a:prstGeom prst="rect">
            <a:avLst/>
          </a:prstGeom>
        </p:spPr>
      </p:pic>
      <p:sp>
        <p:nvSpPr>
          <p:cNvPr id="14" name="5-Point Star 13"/>
          <p:cNvSpPr/>
          <p:nvPr/>
        </p:nvSpPr>
        <p:spPr>
          <a:xfrm>
            <a:off x="913696" y="88900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5" name="5-Point Star 14"/>
          <p:cNvSpPr/>
          <p:nvPr/>
        </p:nvSpPr>
        <p:spPr>
          <a:xfrm>
            <a:off x="2692403" y="18457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8" name="5-Point Star 17"/>
          <p:cNvSpPr/>
          <p:nvPr/>
        </p:nvSpPr>
        <p:spPr>
          <a:xfrm>
            <a:off x="1066095"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9" name="5-Point Star 18"/>
          <p:cNvSpPr/>
          <p:nvPr/>
        </p:nvSpPr>
        <p:spPr>
          <a:xfrm>
            <a:off x="2010834" y="2777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0" name="5-Point Star 19"/>
          <p:cNvSpPr/>
          <p:nvPr/>
        </p:nvSpPr>
        <p:spPr>
          <a:xfrm>
            <a:off x="2692403"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1" name="5-Point Star 20"/>
          <p:cNvSpPr/>
          <p:nvPr/>
        </p:nvSpPr>
        <p:spPr>
          <a:xfrm>
            <a:off x="3888318"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6" name="5-Point Star 25"/>
          <p:cNvSpPr/>
          <p:nvPr/>
        </p:nvSpPr>
        <p:spPr>
          <a:xfrm>
            <a:off x="5998938" y="74788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7" name="5-Point Star 26"/>
          <p:cNvSpPr/>
          <p:nvPr/>
        </p:nvSpPr>
        <p:spPr>
          <a:xfrm>
            <a:off x="7532463" y="143933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4" name="5-Point Star 33"/>
          <p:cNvSpPr/>
          <p:nvPr/>
        </p:nvSpPr>
        <p:spPr>
          <a:xfrm>
            <a:off x="5232351" y="91722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5" name="5-Point Star 34"/>
          <p:cNvSpPr/>
          <p:nvPr/>
        </p:nvSpPr>
        <p:spPr>
          <a:xfrm>
            <a:off x="4981176" y="160866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6" name="5-Point Star 35"/>
          <p:cNvSpPr/>
          <p:nvPr/>
        </p:nvSpPr>
        <p:spPr>
          <a:xfrm>
            <a:off x="7975198" y="578554"/>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7" name="5-Point Star 36"/>
          <p:cNvSpPr/>
          <p:nvPr/>
        </p:nvSpPr>
        <p:spPr>
          <a:xfrm>
            <a:off x="6952146" y="146755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9" name="TextBox 38"/>
          <p:cNvSpPr txBox="1"/>
          <p:nvPr/>
        </p:nvSpPr>
        <p:spPr>
          <a:xfrm>
            <a:off x="1205056" y="705419"/>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0" name="TextBox 39"/>
          <p:cNvSpPr txBox="1"/>
          <p:nvPr/>
        </p:nvSpPr>
        <p:spPr>
          <a:xfrm>
            <a:off x="2909746" y="218548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1" name="TextBox 40"/>
          <p:cNvSpPr txBox="1"/>
          <p:nvPr/>
        </p:nvSpPr>
        <p:spPr>
          <a:xfrm>
            <a:off x="5054198" y="1957266"/>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2" name="TextBox 41"/>
          <p:cNvSpPr txBox="1"/>
          <p:nvPr/>
        </p:nvSpPr>
        <p:spPr>
          <a:xfrm>
            <a:off x="696351" y="3132151"/>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43" name="Picture 42"/>
          <p:cNvPicPr>
            <a:picLocks noChangeAspect="1"/>
          </p:cNvPicPr>
          <p:nvPr/>
        </p:nvPicPr>
        <p:blipFill>
          <a:blip r:embed="rId3"/>
          <a:stretch>
            <a:fillRect/>
          </a:stretch>
        </p:blipFill>
        <p:spPr>
          <a:xfrm>
            <a:off x="848749" y="4665138"/>
            <a:ext cx="1552224" cy="1862666"/>
          </a:xfrm>
          <a:prstGeom prst="rect">
            <a:avLst/>
          </a:prstGeom>
        </p:spPr>
      </p:pic>
      <p:sp>
        <p:nvSpPr>
          <p:cNvPr id="44" name="5-Point Star 43"/>
          <p:cNvSpPr/>
          <p:nvPr/>
        </p:nvSpPr>
        <p:spPr>
          <a:xfrm>
            <a:off x="1099929" y="49614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5" name="5-Point Star 44"/>
          <p:cNvSpPr/>
          <p:nvPr/>
        </p:nvSpPr>
        <p:spPr>
          <a:xfrm>
            <a:off x="2044666" y="47921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6" name="TextBox 45"/>
          <p:cNvSpPr txBox="1"/>
          <p:nvPr/>
        </p:nvSpPr>
        <p:spPr>
          <a:xfrm>
            <a:off x="2044667" y="5116555"/>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47" name="Picture 46"/>
          <p:cNvPicPr>
            <a:picLocks noChangeAspect="1"/>
          </p:cNvPicPr>
          <p:nvPr/>
        </p:nvPicPr>
        <p:blipFill>
          <a:blip r:embed="rId3"/>
          <a:stretch>
            <a:fillRect/>
          </a:stretch>
        </p:blipFill>
        <p:spPr>
          <a:xfrm>
            <a:off x="2844801" y="4665138"/>
            <a:ext cx="1552224" cy="1862666"/>
          </a:xfrm>
          <a:prstGeom prst="rect">
            <a:avLst/>
          </a:prstGeom>
        </p:spPr>
      </p:pic>
      <p:sp>
        <p:nvSpPr>
          <p:cNvPr id="48" name="5-Point Star 47"/>
          <p:cNvSpPr/>
          <p:nvPr/>
        </p:nvSpPr>
        <p:spPr>
          <a:xfrm>
            <a:off x="2844800" y="576580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9" name="5-Point Star 48"/>
          <p:cNvSpPr/>
          <p:nvPr/>
        </p:nvSpPr>
        <p:spPr>
          <a:xfrm>
            <a:off x="4040719" y="496146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0" name="TextBox 49"/>
          <p:cNvSpPr txBox="1"/>
          <p:nvPr/>
        </p:nvSpPr>
        <p:spPr>
          <a:xfrm>
            <a:off x="3809935" y="4747224"/>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51" name="Picture 50"/>
          <p:cNvPicPr>
            <a:picLocks noChangeAspect="1"/>
          </p:cNvPicPr>
          <p:nvPr/>
        </p:nvPicPr>
        <p:blipFill>
          <a:blip r:embed="rId3"/>
          <a:stretch>
            <a:fillRect/>
          </a:stretch>
        </p:blipFill>
        <p:spPr>
          <a:xfrm>
            <a:off x="5023507" y="2706515"/>
            <a:ext cx="1552224" cy="1862666"/>
          </a:xfrm>
          <a:prstGeom prst="rect">
            <a:avLst/>
          </a:prstGeom>
        </p:spPr>
      </p:pic>
      <p:pic>
        <p:nvPicPr>
          <p:cNvPr id="52" name="Picture 51"/>
          <p:cNvPicPr>
            <a:picLocks noChangeAspect="1"/>
          </p:cNvPicPr>
          <p:nvPr/>
        </p:nvPicPr>
        <p:blipFill>
          <a:blip r:embed="rId3"/>
          <a:stretch>
            <a:fillRect/>
          </a:stretch>
        </p:blipFill>
        <p:spPr>
          <a:xfrm>
            <a:off x="6957434" y="2650071"/>
            <a:ext cx="1552224" cy="1862666"/>
          </a:xfrm>
          <a:prstGeom prst="rect">
            <a:avLst/>
          </a:prstGeom>
        </p:spPr>
      </p:pic>
      <p:sp>
        <p:nvSpPr>
          <p:cNvPr id="53" name="5-Point Star 52"/>
          <p:cNvSpPr/>
          <p:nvPr/>
        </p:nvSpPr>
        <p:spPr>
          <a:xfrm>
            <a:off x="5998938" y="288995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4" name="5-Point Star 53"/>
          <p:cNvSpPr/>
          <p:nvPr/>
        </p:nvSpPr>
        <p:spPr>
          <a:xfrm>
            <a:off x="7532463" y="358140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5" name="5-Point Star 54"/>
          <p:cNvSpPr/>
          <p:nvPr/>
        </p:nvSpPr>
        <p:spPr>
          <a:xfrm>
            <a:off x="5232351" y="305929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5-Point Star 55"/>
          <p:cNvSpPr/>
          <p:nvPr/>
        </p:nvSpPr>
        <p:spPr>
          <a:xfrm>
            <a:off x="4981176"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7" name="5-Point Star 56"/>
          <p:cNvSpPr/>
          <p:nvPr/>
        </p:nvSpPr>
        <p:spPr>
          <a:xfrm>
            <a:off x="7975198" y="272062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8" name="5-Point Star 57"/>
          <p:cNvSpPr/>
          <p:nvPr/>
        </p:nvSpPr>
        <p:spPr>
          <a:xfrm>
            <a:off x="7135591"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9" name="TextBox 58"/>
          <p:cNvSpPr txBox="1"/>
          <p:nvPr/>
        </p:nvSpPr>
        <p:spPr>
          <a:xfrm>
            <a:off x="7096397" y="194841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60" name="Picture 59"/>
          <p:cNvPicPr>
            <a:picLocks noChangeAspect="1"/>
          </p:cNvPicPr>
          <p:nvPr/>
        </p:nvPicPr>
        <p:blipFill>
          <a:blip r:embed="rId3"/>
          <a:stretch>
            <a:fillRect/>
          </a:stretch>
        </p:blipFill>
        <p:spPr>
          <a:xfrm>
            <a:off x="4803020" y="4665138"/>
            <a:ext cx="1552224" cy="1862666"/>
          </a:xfrm>
          <a:prstGeom prst="rect">
            <a:avLst/>
          </a:prstGeom>
        </p:spPr>
      </p:pic>
      <p:pic>
        <p:nvPicPr>
          <p:cNvPr id="61" name="Picture 60"/>
          <p:cNvPicPr>
            <a:picLocks noChangeAspect="1"/>
          </p:cNvPicPr>
          <p:nvPr/>
        </p:nvPicPr>
        <p:blipFill>
          <a:blip r:embed="rId3"/>
          <a:stretch>
            <a:fillRect/>
          </a:stretch>
        </p:blipFill>
        <p:spPr>
          <a:xfrm>
            <a:off x="6779281" y="4665138"/>
            <a:ext cx="1552224" cy="1862666"/>
          </a:xfrm>
          <a:prstGeom prst="rect">
            <a:avLst/>
          </a:prstGeom>
        </p:spPr>
      </p:pic>
      <p:sp>
        <p:nvSpPr>
          <p:cNvPr id="62" name="5-Point Star 61"/>
          <p:cNvSpPr/>
          <p:nvPr/>
        </p:nvSpPr>
        <p:spPr>
          <a:xfrm>
            <a:off x="5820787" y="490502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3" name="5-Point Star 62"/>
          <p:cNvSpPr/>
          <p:nvPr/>
        </p:nvSpPr>
        <p:spPr>
          <a:xfrm>
            <a:off x="7354312" y="55964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4" name="5-Point Star 63"/>
          <p:cNvSpPr/>
          <p:nvPr/>
        </p:nvSpPr>
        <p:spPr>
          <a:xfrm>
            <a:off x="5054199" y="507435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5" name="5-Point Star 64"/>
          <p:cNvSpPr/>
          <p:nvPr/>
        </p:nvSpPr>
        <p:spPr>
          <a:xfrm>
            <a:off x="4803023" y="57658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6" name="5-Point Star 65"/>
          <p:cNvSpPr/>
          <p:nvPr/>
        </p:nvSpPr>
        <p:spPr>
          <a:xfrm>
            <a:off x="7797046" y="473568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7" name="5-Point Star 66"/>
          <p:cNvSpPr/>
          <p:nvPr/>
        </p:nvSpPr>
        <p:spPr>
          <a:xfrm>
            <a:off x="6957436" y="57658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8" name="TextBox 67"/>
          <p:cNvSpPr txBox="1"/>
          <p:nvPr/>
        </p:nvSpPr>
        <p:spPr>
          <a:xfrm>
            <a:off x="6118110" y="4735556"/>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78" name="TextBox 77"/>
          <p:cNvSpPr txBox="1"/>
          <p:nvPr/>
        </p:nvSpPr>
        <p:spPr>
          <a:xfrm>
            <a:off x="5345913" y="2792267"/>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79" name="TextBox 78"/>
          <p:cNvSpPr txBox="1"/>
          <p:nvPr/>
        </p:nvSpPr>
        <p:spPr>
          <a:xfrm>
            <a:off x="7588908" y="410459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80" name="TextBox 79"/>
          <p:cNvSpPr txBox="1"/>
          <p:nvPr/>
        </p:nvSpPr>
        <p:spPr>
          <a:xfrm>
            <a:off x="8074970" y="4793220"/>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81" name="Rounded Rectangle 80"/>
          <p:cNvSpPr/>
          <p:nvPr/>
        </p:nvSpPr>
        <p:spPr>
          <a:xfrm>
            <a:off x="536223" y="451558"/>
            <a:ext cx="1985464" cy="2045731"/>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2" name="Rounded Rectangle 81"/>
          <p:cNvSpPr/>
          <p:nvPr/>
        </p:nvSpPr>
        <p:spPr>
          <a:xfrm>
            <a:off x="2621845" y="423334"/>
            <a:ext cx="1985464" cy="2172731"/>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3" name="Rounded Rectangle 82"/>
          <p:cNvSpPr/>
          <p:nvPr/>
        </p:nvSpPr>
        <p:spPr>
          <a:xfrm>
            <a:off x="493890" y="2534736"/>
            <a:ext cx="1985464" cy="4224487"/>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4" name="Rounded Rectangle 83"/>
          <p:cNvSpPr/>
          <p:nvPr/>
        </p:nvSpPr>
        <p:spPr>
          <a:xfrm>
            <a:off x="2607736" y="2638399"/>
            <a:ext cx="1985464" cy="4120825"/>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7" name="Rounded Rectangle 86"/>
          <p:cNvSpPr/>
          <p:nvPr/>
        </p:nvSpPr>
        <p:spPr>
          <a:xfrm>
            <a:off x="6740814" y="423334"/>
            <a:ext cx="1985464" cy="6335889"/>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92" name="Rounded Rectangle 91"/>
          <p:cNvSpPr/>
          <p:nvPr/>
        </p:nvSpPr>
        <p:spPr>
          <a:xfrm>
            <a:off x="4670687" y="423334"/>
            <a:ext cx="1985464" cy="6335889"/>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4916" y="508003"/>
            <a:ext cx="1552224" cy="1862666"/>
          </a:xfrm>
          <a:prstGeom prst="rect">
            <a:avLst/>
          </a:prstGeom>
        </p:spPr>
      </p:pic>
      <p:pic>
        <p:nvPicPr>
          <p:cNvPr id="3" name="Picture 2"/>
          <p:cNvPicPr>
            <a:picLocks noChangeAspect="1"/>
          </p:cNvPicPr>
          <p:nvPr/>
        </p:nvPicPr>
        <p:blipFill>
          <a:blip r:embed="rId3"/>
          <a:stretch>
            <a:fillRect/>
          </a:stretch>
        </p:blipFill>
        <p:spPr>
          <a:xfrm>
            <a:off x="2692400" y="508003"/>
            <a:ext cx="1552224" cy="1862666"/>
          </a:xfrm>
          <a:prstGeom prst="rect">
            <a:avLst/>
          </a:prstGeom>
        </p:spPr>
      </p:pic>
      <p:pic>
        <p:nvPicPr>
          <p:cNvPr id="6" name="Picture 5"/>
          <p:cNvPicPr>
            <a:picLocks noChangeAspect="1"/>
          </p:cNvPicPr>
          <p:nvPr/>
        </p:nvPicPr>
        <p:blipFill>
          <a:blip r:embed="rId3"/>
          <a:stretch>
            <a:fillRect/>
          </a:stretch>
        </p:blipFill>
        <p:spPr>
          <a:xfrm>
            <a:off x="814916" y="2650071"/>
            <a:ext cx="1552224" cy="1862666"/>
          </a:xfrm>
          <a:prstGeom prst="rect">
            <a:avLst/>
          </a:prstGeom>
        </p:spPr>
      </p:pic>
      <p:pic>
        <p:nvPicPr>
          <p:cNvPr id="7" name="Picture 6"/>
          <p:cNvPicPr>
            <a:picLocks noChangeAspect="1"/>
          </p:cNvPicPr>
          <p:nvPr/>
        </p:nvPicPr>
        <p:blipFill>
          <a:blip r:embed="rId3"/>
          <a:stretch>
            <a:fillRect/>
          </a:stretch>
        </p:blipFill>
        <p:spPr>
          <a:xfrm>
            <a:off x="2692400" y="2650071"/>
            <a:ext cx="1552224" cy="1862666"/>
          </a:xfrm>
          <a:prstGeom prst="rect">
            <a:avLst/>
          </a:prstGeom>
        </p:spPr>
      </p:pic>
      <p:pic>
        <p:nvPicPr>
          <p:cNvPr id="10" name="Picture 9"/>
          <p:cNvPicPr>
            <a:picLocks noChangeAspect="1"/>
          </p:cNvPicPr>
          <p:nvPr/>
        </p:nvPicPr>
        <p:blipFill>
          <a:blip r:embed="rId3"/>
          <a:stretch>
            <a:fillRect/>
          </a:stretch>
        </p:blipFill>
        <p:spPr>
          <a:xfrm>
            <a:off x="4981173" y="508003"/>
            <a:ext cx="1552224" cy="1862666"/>
          </a:xfrm>
          <a:prstGeom prst="rect">
            <a:avLst/>
          </a:prstGeom>
        </p:spPr>
      </p:pic>
      <p:pic>
        <p:nvPicPr>
          <p:cNvPr id="11" name="Picture 10"/>
          <p:cNvPicPr>
            <a:picLocks noChangeAspect="1"/>
          </p:cNvPicPr>
          <p:nvPr/>
        </p:nvPicPr>
        <p:blipFill>
          <a:blip r:embed="rId3"/>
          <a:stretch>
            <a:fillRect/>
          </a:stretch>
        </p:blipFill>
        <p:spPr>
          <a:xfrm>
            <a:off x="6957434" y="508003"/>
            <a:ext cx="1552224" cy="1862666"/>
          </a:xfrm>
          <a:prstGeom prst="rect">
            <a:avLst/>
          </a:prstGeom>
        </p:spPr>
      </p:pic>
      <p:sp>
        <p:nvSpPr>
          <p:cNvPr id="14" name="5-Point Star 13"/>
          <p:cNvSpPr/>
          <p:nvPr/>
        </p:nvSpPr>
        <p:spPr>
          <a:xfrm>
            <a:off x="913696" y="88900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5" name="5-Point Star 14"/>
          <p:cNvSpPr/>
          <p:nvPr/>
        </p:nvSpPr>
        <p:spPr>
          <a:xfrm>
            <a:off x="2692403" y="18457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8" name="5-Point Star 17"/>
          <p:cNvSpPr/>
          <p:nvPr/>
        </p:nvSpPr>
        <p:spPr>
          <a:xfrm>
            <a:off x="1066095"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9" name="5-Point Star 18"/>
          <p:cNvSpPr/>
          <p:nvPr/>
        </p:nvSpPr>
        <p:spPr>
          <a:xfrm>
            <a:off x="2010834" y="27770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0" name="5-Point Star 19"/>
          <p:cNvSpPr/>
          <p:nvPr/>
        </p:nvSpPr>
        <p:spPr>
          <a:xfrm>
            <a:off x="2692403"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1" name="5-Point Star 20"/>
          <p:cNvSpPr/>
          <p:nvPr/>
        </p:nvSpPr>
        <p:spPr>
          <a:xfrm>
            <a:off x="3888318" y="29464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6" name="5-Point Star 25"/>
          <p:cNvSpPr/>
          <p:nvPr/>
        </p:nvSpPr>
        <p:spPr>
          <a:xfrm>
            <a:off x="5998938" y="74788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7" name="5-Point Star 26"/>
          <p:cNvSpPr/>
          <p:nvPr/>
        </p:nvSpPr>
        <p:spPr>
          <a:xfrm>
            <a:off x="7532463" y="143933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4" name="5-Point Star 33"/>
          <p:cNvSpPr/>
          <p:nvPr/>
        </p:nvSpPr>
        <p:spPr>
          <a:xfrm>
            <a:off x="5232351" y="917221"/>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5" name="5-Point Star 34"/>
          <p:cNvSpPr/>
          <p:nvPr/>
        </p:nvSpPr>
        <p:spPr>
          <a:xfrm>
            <a:off x="4981176" y="160866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6" name="5-Point Star 35"/>
          <p:cNvSpPr/>
          <p:nvPr/>
        </p:nvSpPr>
        <p:spPr>
          <a:xfrm>
            <a:off x="7975198" y="578554"/>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7" name="5-Point Star 36"/>
          <p:cNvSpPr/>
          <p:nvPr/>
        </p:nvSpPr>
        <p:spPr>
          <a:xfrm>
            <a:off x="6966255" y="1453444"/>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39" name="TextBox 38"/>
          <p:cNvSpPr txBox="1"/>
          <p:nvPr/>
        </p:nvSpPr>
        <p:spPr>
          <a:xfrm>
            <a:off x="696351" y="1256974"/>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0" name="TextBox 39"/>
          <p:cNvSpPr txBox="1"/>
          <p:nvPr/>
        </p:nvSpPr>
        <p:spPr>
          <a:xfrm>
            <a:off x="2909746" y="218548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1" name="TextBox 40"/>
          <p:cNvSpPr txBox="1"/>
          <p:nvPr/>
        </p:nvSpPr>
        <p:spPr>
          <a:xfrm>
            <a:off x="4981175" y="194841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42" name="TextBox 41"/>
          <p:cNvSpPr txBox="1"/>
          <p:nvPr/>
        </p:nvSpPr>
        <p:spPr>
          <a:xfrm>
            <a:off x="696351" y="3101487"/>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43" name="Picture 42"/>
          <p:cNvPicPr>
            <a:picLocks noChangeAspect="1"/>
          </p:cNvPicPr>
          <p:nvPr/>
        </p:nvPicPr>
        <p:blipFill>
          <a:blip r:embed="rId3"/>
          <a:stretch>
            <a:fillRect/>
          </a:stretch>
        </p:blipFill>
        <p:spPr>
          <a:xfrm>
            <a:off x="848749" y="4665138"/>
            <a:ext cx="1552224" cy="1862666"/>
          </a:xfrm>
          <a:prstGeom prst="rect">
            <a:avLst/>
          </a:prstGeom>
        </p:spPr>
      </p:pic>
      <p:sp>
        <p:nvSpPr>
          <p:cNvPr id="44" name="5-Point Star 43"/>
          <p:cNvSpPr/>
          <p:nvPr/>
        </p:nvSpPr>
        <p:spPr>
          <a:xfrm>
            <a:off x="1099929" y="496146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5" name="5-Point Star 44"/>
          <p:cNvSpPr/>
          <p:nvPr/>
        </p:nvSpPr>
        <p:spPr>
          <a:xfrm>
            <a:off x="2044666" y="479213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6" name="TextBox 45"/>
          <p:cNvSpPr txBox="1"/>
          <p:nvPr/>
        </p:nvSpPr>
        <p:spPr>
          <a:xfrm>
            <a:off x="2044667" y="5116555"/>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47" name="Picture 46"/>
          <p:cNvPicPr>
            <a:picLocks noChangeAspect="1"/>
          </p:cNvPicPr>
          <p:nvPr/>
        </p:nvPicPr>
        <p:blipFill>
          <a:blip r:embed="rId3"/>
          <a:stretch>
            <a:fillRect/>
          </a:stretch>
        </p:blipFill>
        <p:spPr>
          <a:xfrm>
            <a:off x="2844801" y="4665138"/>
            <a:ext cx="1552224" cy="1862666"/>
          </a:xfrm>
          <a:prstGeom prst="rect">
            <a:avLst/>
          </a:prstGeom>
        </p:spPr>
      </p:pic>
      <p:sp>
        <p:nvSpPr>
          <p:cNvPr id="48" name="5-Point Star 47"/>
          <p:cNvSpPr/>
          <p:nvPr/>
        </p:nvSpPr>
        <p:spPr>
          <a:xfrm>
            <a:off x="2844800" y="576580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9" name="5-Point Star 48"/>
          <p:cNvSpPr/>
          <p:nvPr/>
        </p:nvSpPr>
        <p:spPr>
          <a:xfrm>
            <a:off x="4040719" y="496146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0" name="TextBox 49"/>
          <p:cNvSpPr txBox="1"/>
          <p:nvPr/>
        </p:nvSpPr>
        <p:spPr>
          <a:xfrm>
            <a:off x="3809935" y="4747224"/>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51" name="Picture 50"/>
          <p:cNvPicPr>
            <a:picLocks noChangeAspect="1"/>
          </p:cNvPicPr>
          <p:nvPr/>
        </p:nvPicPr>
        <p:blipFill>
          <a:blip r:embed="rId3"/>
          <a:stretch>
            <a:fillRect/>
          </a:stretch>
        </p:blipFill>
        <p:spPr>
          <a:xfrm>
            <a:off x="5023507" y="2706515"/>
            <a:ext cx="1552224" cy="1862666"/>
          </a:xfrm>
          <a:prstGeom prst="rect">
            <a:avLst/>
          </a:prstGeom>
        </p:spPr>
      </p:pic>
      <p:pic>
        <p:nvPicPr>
          <p:cNvPr id="52" name="Picture 51"/>
          <p:cNvPicPr>
            <a:picLocks noChangeAspect="1"/>
          </p:cNvPicPr>
          <p:nvPr/>
        </p:nvPicPr>
        <p:blipFill>
          <a:blip r:embed="rId3"/>
          <a:stretch>
            <a:fillRect/>
          </a:stretch>
        </p:blipFill>
        <p:spPr>
          <a:xfrm>
            <a:off x="6957434" y="2650071"/>
            <a:ext cx="1552224" cy="1862666"/>
          </a:xfrm>
          <a:prstGeom prst="rect">
            <a:avLst/>
          </a:prstGeom>
        </p:spPr>
      </p:pic>
      <p:sp>
        <p:nvSpPr>
          <p:cNvPr id="53" name="5-Point Star 52"/>
          <p:cNvSpPr/>
          <p:nvPr/>
        </p:nvSpPr>
        <p:spPr>
          <a:xfrm>
            <a:off x="5998938" y="2889958"/>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4" name="5-Point Star 53"/>
          <p:cNvSpPr/>
          <p:nvPr/>
        </p:nvSpPr>
        <p:spPr>
          <a:xfrm>
            <a:off x="7532463" y="358140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5" name="5-Point Star 54"/>
          <p:cNvSpPr/>
          <p:nvPr/>
        </p:nvSpPr>
        <p:spPr>
          <a:xfrm>
            <a:off x="5232351" y="3059292"/>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5-Point Star 55"/>
          <p:cNvSpPr/>
          <p:nvPr/>
        </p:nvSpPr>
        <p:spPr>
          <a:xfrm>
            <a:off x="4981176"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7" name="5-Point Star 56"/>
          <p:cNvSpPr/>
          <p:nvPr/>
        </p:nvSpPr>
        <p:spPr>
          <a:xfrm>
            <a:off x="7975198" y="2720625"/>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8" name="5-Point Star 57"/>
          <p:cNvSpPr/>
          <p:nvPr/>
        </p:nvSpPr>
        <p:spPr>
          <a:xfrm>
            <a:off x="7135591" y="375073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9" name="TextBox 58"/>
          <p:cNvSpPr txBox="1"/>
          <p:nvPr/>
        </p:nvSpPr>
        <p:spPr>
          <a:xfrm>
            <a:off x="7096397" y="1948418"/>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pic>
        <p:nvPicPr>
          <p:cNvPr id="60" name="Picture 59"/>
          <p:cNvPicPr>
            <a:picLocks noChangeAspect="1"/>
          </p:cNvPicPr>
          <p:nvPr/>
        </p:nvPicPr>
        <p:blipFill>
          <a:blip r:embed="rId3"/>
          <a:stretch>
            <a:fillRect/>
          </a:stretch>
        </p:blipFill>
        <p:spPr>
          <a:xfrm>
            <a:off x="4803020" y="4665138"/>
            <a:ext cx="1552224" cy="1862666"/>
          </a:xfrm>
          <a:prstGeom prst="rect">
            <a:avLst/>
          </a:prstGeom>
        </p:spPr>
      </p:pic>
      <p:pic>
        <p:nvPicPr>
          <p:cNvPr id="61" name="Picture 60"/>
          <p:cNvPicPr>
            <a:picLocks noChangeAspect="1"/>
          </p:cNvPicPr>
          <p:nvPr/>
        </p:nvPicPr>
        <p:blipFill>
          <a:blip r:embed="rId3"/>
          <a:stretch>
            <a:fillRect/>
          </a:stretch>
        </p:blipFill>
        <p:spPr>
          <a:xfrm>
            <a:off x="6779281" y="4665138"/>
            <a:ext cx="1552224" cy="1862666"/>
          </a:xfrm>
          <a:prstGeom prst="rect">
            <a:avLst/>
          </a:prstGeom>
        </p:spPr>
      </p:pic>
      <p:sp>
        <p:nvSpPr>
          <p:cNvPr id="62" name="5-Point Star 61"/>
          <p:cNvSpPr/>
          <p:nvPr/>
        </p:nvSpPr>
        <p:spPr>
          <a:xfrm>
            <a:off x="5820787" y="4905023"/>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3" name="5-Point Star 62"/>
          <p:cNvSpPr/>
          <p:nvPr/>
        </p:nvSpPr>
        <p:spPr>
          <a:xfrm>
            <a:off x="7354312" y="5596467"/>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4" name="5-Point Star 63"/>
          <p:cNvSpPr/>
          <p:nvPr/>
        </p:nvSpPr>
        <p:spPr>
          <a:xfrm>
            <a:off x="5054199" y="5074356"/>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5" name="5-Point Star 64"/>
          <p:cNvSpPr/>
          <p:nvPr/>
        </p:nvSpPr>
        <p:spPr>
          <a:xfrm>
            <a:off x="4803023" y="57658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6" name="5-Point Star 65"/>
          <p:cNvSpPr/>
          <p:nvPr/>
        </p:nvSpPr>
        <p:spPr>
          <a:xfrm>
            <a:off x="7797046" y="4735689"/>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7" name="5-Point Star 66"/>
          <p:cNvSpPr/>
          <p:nvPr/>
        </p:nvSpPr>
        <p:spPr>
          <a:xfrm>
            <a:off x="6957436" y="5765800"/>
            <a:ext cx="356304"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8" name="TextBox 67"/>
          <p:cNvSpPr txBox="1"/>
          <p:nvPr/>
        </p:nvSpPr>
        <p:spPr>
          <a:xfrm>
            <a:off x="6118110" y="4735556"/>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78" name="TextBox 77"/>
          <p:cNvSpPr txBox="1"/>
          <p:nvPr/>
        </p:nvSpPr>
        <p:spPr>
          <a:xfrm>
            <a:off x="5120136" y="2947487"/>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79" name="TextBox 78"/>
          <p:cNvSpPr txBox="1"/>
          <p:nvPr/>
        </p:nvSpPr>
        <p:spPr>
          <a:xfrm>
            <a:off x="7532460" y="4090487"/>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80" name="TextBox 79"/>
          <p:cNvSpPr txBox="1"/>
          <p:nvPr/>
        </p:nvSpPr>
        <p:spPr>
          <a:xfrm>
            <a:off x="8074970" y="4793220"/>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
        <p:nvSpPr>
          <p:cNvPr id="81" name="Rounded Rectangle 80"/>
          <p:cNvSpPr/>
          <p:nvPr/>
        </p:nvSpPr>
        <p:spPr>
          <a:xfrm>
            <a:off x="536223" y="451558"/>
            <a:ext cx="1985464" cy="2045731"/>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2" name="Rounded Rectangle 81"/>
          <p:cNvSpPr/>
          <p:nvPr/>
        </p:nvSpPr>
        <p:spPr>
          <a:xfrm>
            <a:off x="2621845" y="423334"/>
            <a:ext cx="1985464" cy="2172731"/>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3" name="Rounded Rectangle 82"/>
          <p:cNvSpPr/>
          <p:nvPr/>
        </p:nvSpPr>
        <p:spPr>
          <a:xfrm>
            <a:off x="493890" y="2534736"/>
            <a:ext cx="1985464" cy="4224487"/>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4" name="Rounded Rectangle 83"/>
          <p:cNvSpPr/>
          <p:nvPr/>
        </p:nvSpPr>
        <p:spPr>
          <a:xfrm>
            <a:off x="2607736" y="2638399"/>
            <a:ext cx="1985464" cy="4120825"/>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87" name="Rounded Rectangle 86"/>
          <p:cNvSpPr/>
          <p:nvPr/>
        </p:nvSpPr>
        <p:spPr>
          <a:xfrm>
            <a:off x="6740814" y="423334"/>
            <a:ext cx="1985464" cy="6335889"/>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92" name="Rounded Rectangle 91"/>
          <p:cNvSpPr/>
          <p:nvPr/>
        </p:nvSpPr>
        <p:spPr>
          <a:xfrm>
            <a:off x="4670687" y="423334"/>
            <a:ext cx="1985464" cy="6335889"/>
          </a:xfrm>
          <a:prstGeom prst="round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9" name="Oval 68"/>
          <p:cNvSpPr/>
          <p:nvPr/>
        </p:nvSpPr>
        <p:spPr>
          <a:xfrm>
            <a:off x="2381960" y="366890"/>
            <a:ext cx="2364618" cy="23255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0" name="Oval 69"/>
          <p:cNvSpPr/>
          <p:nvPr/>
        </p:nvSpPr>
        <p:spPr>
          <a:xfrm>
            <a:off x="4592818" y="445910"/>
            <a:ext cx="2364618" cy="23255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1" name="Oval 70"/>
          <p:cNvSpPr/>
          <p:nvPr/>
        </p:nvSpPr>
        <p:spPr>
          <a:xfrm>
            <a:off x="6575732" y="395112"/>
            <a:ext cx="2364618" cy="23255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2" name="Oval 71"/>
          <p:cNvSpPr/>
          <p:nvPr/>
        </p:nvSpPr>
        <p:spPr>
          <a:xfrm>
            <a:off x="6528306" y="2370668"/>
            <a:ext cx="2364618" cy="23255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3" name="Oval 72"/>
          <p:cNvSpPr/>
          <p:nvPr/>
        </p:nvSpPr>
        <p:spPr>
          <a:xfrm>
            <a:off x="2438403" y="2408956"/>
            <a:ext cx="2364618" cy="23255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4" name="TextBox 73"/>
          <p:cNvSpPr txBox="1"/>
          <p:nvPr/>
        </p:nvSpPr>
        <p:spPr>
          <a:xfrm>
            <a:off x="2766421" y="4090487"/>
            <a:ext cx="434688" cy="367160"/>
          </a:xfrm>
          <a:prstGeom prst="rect">
            <a:avLst/>
          </a:prstGeom>
          <a:solidFill>
            <a:schemeClr val="bg1"/>
          </a:solidFill>
          <a:ln>
            <a:solidFill>
              <a:schemeClr val="tx1"/>
            </a:solidFill>
          </a:ln>
        </p:spPr>
        <p:txBody>
          <a:bodyPr wrap="square" lIns="91426" tIns="45712" rIns="91426" bIns="45712" rtlCol="0" anchor="ctr" anchorCtr="1">
            <a:spAutoFit/>
          </a:bodyPr>
          <a:lstStyle/>
          <a:p>
            <a:r>
              <a:rPr lang="en-US" dirty="0" smtClean="0"/>
              <a:t>7</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4" name="Group 73"/>
          <p:cNvGrpSpPr/>
          <p:nvPr/>
        </p:nvGrpSpPr>
        <p:grpSpPr>
          <a:xfrm>
            <a:off x="1936679" y="4584096"/>
            <a:ext cx="1552224" cy="2045732"/>
            <a:chOff x="2381911" y="4527648"/>
            <a:chExt cx="1552222" cy="2045731"/>
          </a:xfrm>
        </p:grpSpPr>
        <p:pic>
          <p:nvPicPr>
            <p:cNvPr id="2" name="Picture 1"/>
            <p:cNvPicPr>
              <a:picLocks noChangeAspect="1"/>
            </p:cNvPicPr>
            <p:nvPr/>
          </p:nvPicPr>
          <p:blipFill>
            <a:blip r:embed="rId3"/>
            <a:stretch>
              <a:fillRect/>
            </a:stretch>
          </p:blipFill>
          <p:spPr>
            <a:xfrm>
              <a:off x="2381911" y="4527648"/>
              <a:ext cx="1552222" cy="1862667"/>
            </a:xfrm>
            <a:prstGeom prst="rect">
              <a:avLst/>
            </a:prstGeom>
          </p:spPr>
        </p:pic>
        <p:sp>
          <p:nvSpPr>
            <p:cNvPr id="6" name="5-Point Star 5"/>
            <p:cNvSpPr/>
            <p:nvPr/>
          </p:nvSpPr>
          <p:spPr>
            <a:xfrm>
              <a:off x="2557087" y="611356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2421102" y="577489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599255" y="6204047"/>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5" name="Group 74"/>
          <p:cNvGrpSpPr/>
          <p:nvPr/>
        </p:nvGrpSpPr>
        <p:grpSpPr>
          <a:xfrm>
            <a:off x="3714033" y="4614267"/>
            <a:ext cx="1552224" cy="1862666"/>
            <a:chOff x="4437116" y="4527648"/>
            <a:chExt cx="1552222" cy="1862667"/>
          </a:xfrm>
        </p:grpSpPr>
        <p:pic>
          <p:nvPicPr>
            <p:cNvPr id="4" name="Picture 3"/>
            <p:cNvPicPr>
              <a:picLocks noChangeAspect="1"/>
            </p:cNvPicPr>
            <p:nvPr/>
          </p:nvPicPr>
          <p:blipFill>
            <a:blip r:embed="rId3"/>
            <a:stretch>
              <a:fillRect/>
            </a:stretch>
          </p:blipFill>
          <p:spPr>
            <a:xfrm>
              <a:off x="4437116" y="4527648"/>
              <a:ext cx="1552222" cy="1862667"/>
            </a:xfrm>
            <a:prstGeom prst="rect">
              <a:avLst/>
            </a:prstGeom>
          </p:spPr>
        </p:pic>
        <p:sp>
          <p:nvSpPr>
            <p:cNvPr id="10" name="5-Point Star 9"/>
            <p:cNvSpPr/>
            <p:nvPr/>
          </p:nvSpPr>
          <p:spPr>
            <a:xfrm>
              <a:off x="5454879" y="476753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4688293" y="493686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4437116" y="56283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37116" y="596698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6" name="Group 75"/>
          <p:cNvGrpSpPr/>
          <p:nvPr/>
        </p:nvGrpSpPr>
        <p:grpSpPr>
          <a:xfrm>
            <a:off x="5509831" y="4599180"/>
            <a:ext cx="1616391" cy="1862666"/>
            <a:chOff x="6101042" y="4527648"/>
            <a:chExt cx="1616391" cy="1862667"/>
          </a:xfrm>
        </p:grpSpPr>
        <p:pic>
          <p:nvPicPr>
            <p:cNvPr id="5" name="Picture 4"/>
            <p:cNvPicPr>
              <a:picLocks noChangeAspect="1"/>
            </p:cNvPicPr>
            <p:nvPr/>
          </p:nvPicPr>
          <p:blipFill>
            <a:blip r:embed="rId3"/>
            <a:stretch>
              <a:fillRect/>
            </a:stretch>
          </p:blipFill>
          <p:spPr>
            <a:xfrm>
              <a:off x="6165211" y="4527648"/>
              <a:ext cx="1552222" cy="1862667"/>
            </a:xfrm>
            <a:prstGeom prst="rect">
              <a:avLst/>
            </a:prstGeom>
          </p:spPr>
        </p:pic>
        <p:sp>
          <p:nvSpPr>
            <p:cNvPr id="11" name="5-Point Star 10"/>
            <p:cNvSpPr/>
            <p:nvPr/>
          </p:nvSpPr>
          <p:spPr>
            <a:xfrm>
              <a:off x="6667248" y="54589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7343552" y="459820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6101042" y="547309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231183" y="596698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2" name="Group 71"/>
          <p:cNvGrpSpPr/>
          <p:nvPr/>
        </p:nvGrpSpPr>
        <p:grpSpPr>
          <a:xfrm>
            <a:off x="7087841" y="4598207"/>
            <a:ext cx="1695226" cy="1862666"/>
            <a:chOff x="8056164" y="4527648"/>
            <a:chExt cx="1695225" cy="1862667"/>
          </a:xfrm>
        </p:grpSpPr>
        <p:pic>
          <p:nvPicPr>
            <p:cNvPr id="18" name="Picture 17"/>
            <p:cNvPicPr>
              <a:picLocks noChangeAspect="1"/>
            </p:cNvPicPr>
            <p:nvPr/>
          </p:nvPicPr>
          <p:blipFill>
            <a:blip r:embed="rId3"/>
            <a:stretch>
              <a:fillRect/>
            </a:stretch>
          </p:blipFill>
          <p:spPr>
            <a:xfrm>
              <a:off x="8199167" y="4527648"/>
              <a:ext cx="1552222" cy="1862667"/>
            </a:xfrm>
            <a:prstGeom prst="rect">
              <a:avLst/>
            </a:prstGeom>
          </p:spPr>
        </p:pic>
        <p:sp>
          <p:nvSpPr>
            <p:cNvPr id="19" name="5-Point Star 18"/>
            <p:cNvSpPr/>
            <p:nvPr/>
          </p:nvSpPr>
          <p:spPr>
            <a:xfrm>
              <a:off x="8774194" y="54589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9216930" y="459820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8056164" y="56283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774195" y="5966979"/>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3" name="Group 72"/>
          <p:cNvGrpSpPr/>
          <p:nvPr/>
        </p:nvGrpSpPr>
        <p:grpSpPr>
          <a:xfrm>
            <a:off x="233420" y="4634723"/>
            <a:ext cx="1552224" cy="1862666"/>
            <a:chOff x="233420" y="4634720"/>
            <a:chExt cx="1552222" cy="1862667"/>
          </a:xfrm>
        </p:grpSpPr>
        <p:pic>
          <p:nvPicPr>
            <p:cNvPr id="3" name="Picture 2"/>
            <p:cNvPicPr>
              <a:picLocks noChangeAspect="1"/>
            </p:cNvPicPr>
            <p:nvPr/>
          </p:nvPicPr>
          <p:blipFill>
            <a:blip r:embed="rId3"/>
            <a:stretch>
              <a:fillRect/>
            </a:stretch>
          </p:blipFill>
          <p:spPr>
            <a:xfrm>
              <a:off x="233420" y="4634720"/>
              <a:ext cx="1552222" cy="1862667"/>
            </a:xfrm>
            <a:prstGeom prst="rect">
              <a:avLst/>
            </a:prstGeom>
          </p:spPr>
        </p:pic>
        <p:sp>
          <p:nvSpPr>
            <p:cNvPr id="8" name="5-Point Star 7"/>
            <p:cNvSpPr/>
            <p:nvPr/>
          </p:nvSpPr>
          <p:spPr>
            <a:xfrm>
              <a:off x="233420" y="573538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1429336" y="493105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07437" y="607405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7" name="Group 66"/>
          <p:cNvGrpSpPr/>
          <p:nvPr/>
        </p:nvGrpSpPr>
        <p:grpSpPr>
          <a:xfrm>
            <a:off x="5662615" y="255183"/>
            <a:ext cx="1552224" cy="1862666"/>
            <a:chOff x="7343552" y="198736"/>
            <a:chExt cx="1552222" cy="1862667"/>
          </a:xfrm>
        </p:grpSpPr>
        <p:pic>
          <p:nvPicPr>
            <p:cNvPr id="32" name="Picture 31"/>
            <p:cNvPicPr>
              <a:picLocks noChangeAspect="1"/>
            </p:cNvPicPr>
            <p:nvPr/>
          </p:nvPicPr>
          <p:blipFill>
            <a:blip r:embed="rId3"/>
            <a:stretch>
              <a:fillRect/>
            </a:stretch>
          </p:blipFill>
          <p:spPr>
            <a:xfrm>
              <a:off x="7343552" y="198736"/>
              <a:ext cx="1552222" cy="1862667"/>
            </a:xfrm>
            <a:prstGeom prst="rect">
              <a:avLst/>
            </a:prstGeom>
          </p:spPr>
        </p:pic>
        <p:sp>
          <p:nvSpPr>
            <p:cNvPr id="34" name="5-Point Star 33"/>
            <p:cNvSpPr/>
            <p:nvPr/>
          </p:nvSpPr>
          <p:spPr>
            <a:xfrm>
              <a:off x="7566975" y="28095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349631" y="647848"/>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5" name="Group 64"/>
          <p:cNvGrpSpPr/>
          <p:nvPr/>
        </p:nvGrpSpPr>
        <p:grpSpPr>
          <a:xfrm>
            <a:off x="2029778" y="326958"/>
            <a:ext cx="1670789" cy="1862666"/>
            <a:chOff x="466280" y="382182"/>
            <a:chExt cx="1670789" cy="1862667"/>
          </a:xfrm>
        </p:grpSpPr>
        <p:pic>
          <p:nvPicPr>
            <p:cNvPr id="33" name="Picture 32"/>
            <p:cNvPicPr>
              <a:picLocks noChangeAspect="1"/>
            </p:cNvPicPr>
            <p:nvPr/>
          </p:nvPicPr>
          <p:blipFill>
            <a:blip r:embed="rId3"/>
            <a:stretch>
              <a:fillRect/>
            </a:stretch>
          </p:blipFill>
          <p:spPr>
            <a:xfrm>
              <a:off x="584847" y="382182"/>
              <a:ext cx="1552222" cy="1862667"/>
            </a:xfrm>
            <a:prstGeom prst="rect">
              <a:avLst/>
            </a:prstGeom>
          </p:spPr>
        </p:pic>
        <p:sp>
          <p:nvSpPr>
            <p:cNvPr id="35" name="5-Point Star 34"/>
            <p:cNvSpPr/>
            <p:nvPr/>
          </p:nvSpPr>
          <p:spPr>
            <a:xfrm>
              <a:off x="836024" y="6785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66280" y="832513"/>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8" name="Group 67"/>
          <p:cNvGrpSpPr/>
          <p:nvPr/>
        </p:nvGrpSpPr>
        <p:grpSpPr>
          <a:xfrm>
            <a:off x="618682" y="2397251"/>
            <a:ext cx="1630604" cy="1862666"/>
            <a:chOff x="618680" y="2397249"/>
            <a:chExt cx="1630604" cy="1862667"/>
          </a:xfrm>
        </p:grpSpPr>
        <p:pic>
          <p:nvPicPr>
            <p:cNvPr id="38" name="Picture 37"/>
            <p:cNvPicPr>
              <a:picLocks noChangeAspect="1"/>
            </p:cNvPicPr>
            <p:nvPr/>
          </p:nvPicPr>
          <p:blipFill>
            <a:blip r:embed="rId3"/>
            <a:stretch>
              <a:fillRect/>
            </a:stretch>
          </p:blipFill>
          <p:spPr>
            <a:xfrm>
              <a:off x="618680" y="2397249"/>
              <a:ext cx="1552222" cy="1862667"/>
            </a:xfrm>
            <a:prstGeom prst="rect">
              <a:avLst/>
            </a:prstGeom>
          </p:spPr>
        </p:pic>
        <p:sp>
          <p:nvSpPr>
            <p:cNvPr id="39" name="5-Point Star 38"/>
            <p:cNvSpPr/>
            <p:nvPr/>
          </p:nvSpPr>
          <p:spPr>
            <a:xfrm>
              <a:off x="869857" y="26935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1814596" y="252424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814595" y="2847582"/>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9" name="Group 68"/>
          <p:cNvGrpSpPr/>
          <p:nvPr/>
        </p:nvGrpSpPr>
        <p:grpSpPr>
          <a:xfrm>
            <a:off x="2614732" y="2397251"/>
            <a:ext cx="1552224" cy="1862666"/>
            <a:chOff x="2614731" y="2397249"/>
            <a:chExt cx="1552222" cy="1862667"/>
          </a:xfrm>
        </p:grpSpPr>
        <p:pic>
          <p:nvPicPr>
            <p:cNvPr id="42" name="Picture 41"/>
            <p:cNvPicPr>
              <a:picLocks noChangeAspect="1"/>
            </p:cNvPicPr>
            <p:nvPr/>
          </p:nvPicPr>
          <p:blipFill>
            <a:blip r:embed="rId3"/>
            <a:stretch>
              <a:fillRect/>
            </a:stretch>
          </p:blipFill>
          <p:spPr>
            <a:xfrm>
              <a:off x="2614731" y="2397249"/>
              <a:ext cx="1552222" cy="1862667"/>
            </a:xfrm>
            <a:prstGeom prst="rect">
              <a:avLst/>
            </a:prstGeom>
          </p:spPr>
        </p:pic>
        <p:sp>
          <p:nvSpPr>
            <p:cNvPr id="43" name="5-Point Star 42"/>
            <p:cNvSpPr/>
            <p:nvPr/>
          </p:nvSpPr>
          <p:spPr>
            <a:xfrm>
              <a:off x="2614731" y="34979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3810647" y="269357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3579864" y="2478248"/>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0" name="Group 69"/>
          <p:cNvGrpSpPr/>
          <p:nvPr/>
        </p:nvGrpSpPr>
        <p:grpSpPr>
          <a:xfrm>
            <a:off x="4572952" y="2397249"/>
            <a:ext cx="1749776" cy="1862666"/>
            <a:chOff x="4572951" y="2397247"/>
            <a:chExt cx="1749776" cy="1862667"/>
          </a:xfrm>
        </p:grpSpPr>
        <p:pic>
          <p:nvPicPr>
            <p:cNvPr id="50" name="Picture 49"/>
            <p:cNvPicPr>
              <a:picLocks noChangeAspect="1"/>
            </p:cNvPicPr>
            <p:nvPr/>
          </p:nvPicPr>
          <p:blipFill>
            <a:blip r:embed="rId3"/>
            <a:stretch>
              <a:fillRect/>
            </a:stretch>
          </p:blipFill>
          <p:spPr>
            <a:xfrm>
              <a:off x="4572951" y="2397247"/>
              <a:ext cx="1552222" cy="1862667"/>
            </a:xfrm>
            <a:prstGeom prst="rect">
              <a:avLst/>
            </a:prstGeom>
          </p:spPr>
        </p:pic>
        <p:sp>
          <p:nvSpPr>
            <p:cNvPr id="52" name="5-Point Star 51"/>
            <p:cNvSpPr/>
            <p:nvPr/>
          </p:nvSpPr>
          <p:spPr>
            <a:xfrm>
              <a:off x="5590714" y="263713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5-Point Star 53"/>
            <p:cNvSpPr/>
            <p:nvPr/>
          </p:nvSpPr>
          <p:spPr>
            <a:xfrm>
              <a:off x="4824128" y="2806468"/>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5-Point Star 54"/>
            <p:cNvSpPr/>
            <p:nvPr/>
          </p:nvSpPr>
          <p:spPr>
            <a:xfrm>
              <a:off x="4572951" y="349791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888038" y="2466582"/>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6" name="Group 65"/>
          <p:cNvGrpSpPr/>
          <p:nvPr/>
        </p:nvGrpSpPr>
        <p:grpSpPr>
          <a:xfrm>
            <a:off x="3869257" y="326958"/>
            <a:ext cx="1594554" cy="1862666"/>
            <a:chOff x="4751104" y="438626"/>
            <a:chExt cx="1594555" cy="1862667"/>
          </a:xfrm>
        </p:grpSpPr>
        <p:pic>
          <p:nvPicPr>
            <p:cNvPr id="46" name="Picture 45"/>
            <p:cNvPicPr>
              <a:picLocks noChangeAspect="1"/>
            </p:cNvPicPr>
            <p:nvPr/>
          </p:nvPicPr>
          <p:blipFill>
            <a:blip r:embed="rId3"/>
            <a:stretch>
              <a:fillRect/>
            </a:stretch>
          </p:blipFill>
          <p:spPr>
            <a:xfrm>
              <a:off x="4793437" y="438626"/>
              <a:ext cx="1552222" cy="1862667"/>
            </a:xfrm>
            <a:prstGeom prst="rect">
              <a:avLst/>
            </a:prstGeom>
          </p:spPr>
        </p:pic>
        <p:sp>
          <p:nvSpPr>
            <p:cNvPr id="47" name="5-Point Star 46"/>
            <p:cNvSpPr/>
            <p:nvPr/>
          </p:nvSpPr>
          <p:spPr>
            <a:xfrm>
              <a:off x="5768867" y="62207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5002281" y="79140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4751104" y="148284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5237536" y="622071"/>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71" name="Group 70"/>
          <p:cNvGrpSpPr/>
          <p:nvPr/>
        </p:nvGrpSpPr>
        <p:grpSpPr>
          <a:xfrm>
            <a:off x="6549213" y="2397248"/>
            <a:ext cx="1730375" cy="1862666"/>
            <a:chOff x="6549212" y="2397247"/>
            <a:chExt cx="1730375" cy="1862667"/>
          </a:xfrm>
        </p:grpSpPr>
        <p:pic>
          <p:nvPicPr>
            <p:cNvPr id="51" name="Picture 50"/>
            <p:cNvPicPr>
              <a:picLocks noChangeAspect="1"/>
            </p:cNvPicPr>
            <p:nvPr/>
          </p:nvPicPr>
          <p:blipFill>
            <a:blip r:embed="rId3"/>
            <a:stretch>
              <a:fillRect/>
            </a:stretch>
          </p:blipFill>
          <p:spPr>
            <a:xfrm>
              <a:off x="6549212" y="2397247"/>
              <a:ext cx="1552222" cy="1862667"/>
            </a:xfrm>
            <a:prstGeom prst="rect">
              <a:avLst/>
            </a:prstGeom>
          </p:spPr>
        </p:pic>
        <p:sp>
          <p:nvSpPr>
            <p:cNvPr id="53" name="5-Point Star 52"/>
            <p:cNvSpPr/>
            <p:nvPr/>
          </p:nvSpPr>
          <p:spPr>
            <a:xfrm>
              <a:off x="7124239" y="332857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Point Star 55"/>
            <p:cNvSpPr/>
            <p:nvPr/>
          </p:nvSpPr>
          <p:spPr>
            <a:xfrm>
              <a:off x="7566975" y="246780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a:off x="6727365" y="349791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844898" y="2524246"/>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sp>
        <p:nvSpPr>
          <p:cNvPr id="77" name="Rounded Rectangle 76"/>
          <p:cNvSpPr/>
          <p:nvPr/>
        </p:nvSpPr>
        <p:spPr>
          <a:xfrm>
            <a:off x="352779" y="99962"/>
            <a:ext cx="8350908" cy="4328911"/>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8" name="Rounded Rectangle 77"/>
          <p:cNvSpPr/>
          <p:nvPr/>
        </p:nvSpPr>
        <p:spPr>
          <a:xfrm>
            <a:off x="205214" y="4527649"/>
            <a:ext cx="8620183" cy="2123531"/>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4" name="Group 73"/>
          <p:cNvGrpSpPr/>
          <p:nvPr/>
        </p:nvGrpSpPr>
        <p:grpSpPr>
          <a:xfrm>
            <a:off x="1936679" y="4584096"/>
            <a:ext cx="1552224" cy="2045732"/>
            <a:chOff x="2381911" y="4527648"/>
            <a:chExt cx="1552222" cy="2045731"/>
          </a:xfrm>
        </p:grpSpPr>
        <p:pic>
          <p:nvPicPr>
            <p:cNvPr id="2" name="Picture 1"/>
            <p:cNvPicPr>
              <a:picLocks noChangeAspect="1"/>
            </p:cNvPicPr>
            <p:nvPr/>
          </p:nvPicPr>
          <p:blipFill>
            <a:blip r:embed="rId3"/>
            <a:stretch>
              <a:fillRect/>
            </a:stretch>
          </p:blipFill>
          <p:spPr>
            <a:xfrm>
              <a:off x="2381911" y="4527648"/>
              <a:ext cx="1552222" cy="1862667"/>
            </a:xfrm>
            <a:prstGeom prst="rect">
              <a:avLst/>
            </a:prstGeom>
          </p:spPr>
        </p:pic>
        <p:sp>
          <p:nvSpPr>
            <p:cNvPr id="6" name="5-Point Star 5"/>
            <p:cNvSpPr/>
            <p:nvPr/>
          </p:nvSpPr>
          <p:spPr>
            <a:xfrm>
              <a:off x="2557087" y="611356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2421102" y="577489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599255" y="6204047"/>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25" name="Group 74"/>
          <p:cNvGrpSpPr/>
          <p:nvPr/>
        </p:nvGrpSpPr>
        <p:grpSpPr>
          <a:xfrm>
            <a:off x="3714033" y="4614267"/>
            <a:ext cx="1552224" cy="1862666"/>
            <a:chOff x="4437116" y="4527648"/>
            <a:chExt cx="1552222" cy="1862667"/>
          </a:xfrm>
        </p:grpSpPr>
        <p:pic>
          <p:nvPicPr>
            <p:cNvPr id="4" name="Picture 3"/>
            <p:cNvPicPr>
              <a:picLocks noChangeAspect="1"/>
            </p:cNvPicPr>
            <p:nvPr/>
          </p:nvPicPr>
          <p:blipFill>
            <a:blip r:embed="rId3"/>
            <a:stretch>
              <a:fillRect/>
            </a:stretch>
          </p:blipFill>
          <p:spPr>
            <a:xfrm>
              <a:off x="4437116" y="4527648"/>
              <a:ext cx="1552222" cy="1862667"/>
            </a:xfrm>
            <a:prstGeom prst="rect">
              <a:avLst/>
            </a:prstGeom>
          </p:spPr>
        </p:pic>
        <p:sp>
          <p:nvSpPr>
            <p:cNvPr id="10" name="5-Point Star 9"/>
            <p:cNvSpPr/>
            <p:nvPr/>
          </p:nvSpPr>
          <p:spPr>
            <a:xfrm>
              <a:off x="5454879" y="476753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4688293" y="493686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4437116" y="56283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37116" y="596698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26" name="Group 75"/>
          <p:cNvGrpSpPr/>
          <p:nvPr/>
        </p:nvGrpSpPr>
        <p:grpSpPr>
          <a:xfrm>
            <a:off x="5509831" y="4599180"/>
            <a:ext cx="1616391" cy="1862666"/>
            <a:chOff x="6101042" y="4527648"/>
            <a:chExt cx="1616391" cy="1862667"/>
          </a:xfrm>
        </p:grpSpPr>
        <p:pic>
          <p:nvPicPr>
            <p:cNvPr id="5" name="Picture 4"/>
            <p:cNvPicPr>
              <a:picLocks noChangeAspect="1"/>
            </p:cNvPicPr>
            <p:nvPr/>
          </p:nvPicPr>
          <p:blipFill>
            <a:blip r:embed="rId3"/>
            <a:stretch>
              <a:fillRect/>
            </a:stretch>
          </p:blipFill>
          <p:spPr>
            <a:xfrm>
              <a:off x="6165211" y="4527648"/>
              <a:ext cx="1552222" cy="1862667"/>
            </a:xfrm>
            <a:prstGeom prst="rect">
              <a:avLst/>
            </a:prstGeom>
          </p:spPr>
        </p:pic>
        <p:sp>
          <p:nvSpPr>
            <p:cNvPr id="11" name="5-Point Star 10"/>
            <p:cNvSpPr/>
            <p:nvPr/>
          </p:nvSpPr>
          <p:spPr>
            <a:xfrm>
              <a:off x="6667248" y="54589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7343552" y="459820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6101042" y="547309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231183" y="596698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27" name="Group 71"/>
          <p:cNvGrpSpPr/>
          <p:nvPr/>
        </p:nvGrpSpPr>
        <p:grpSpPr>
          <a:xfrm>
            <a:off x="7087841" y="4598207"/>
            <a:ext cx="1695226" cy="1862666"/>
            <a:chOff x="8056164" y="4527648"/>
            <a:chExt cx="1695225" cy="1862667"/>
          </a:xfrm>
        </p:grpSpPr>
        <p:pic>
          <p:nvPicPr>
            <p:cNvPr id="18" name="Picture 17"/>
            <p:cNvPicPr>
              <a:picLocks noChangeAspect="1"/>
            </p:cNvPicPr>
            <p:nvPr/>
          </p:nvPicPr>
          <p:blipFill>
            <a:blip r:embed="rId3"/>
            <a:stretch>
              <a:fillRect/>
            </a:stretch>
          </p:blipFill>
          <p:spPr>
            <a:xfrm>
              <a:off x="8199167" y="4527648"/>
              <a:ext cx="1552222" cy="1862667"/>
            </a:xfrm>
            <a:prstGeom prst="rect">
              <a:avLst/>
            </a:prstGeom>
          </p:spPr>
        </p:pic>
        <p:sp>
          <p:nvSpPr>
            <p:cNvPr id="19" name="5-Point Star 18"/>
            <p:cNvSpPr/>
            <p:nvPr/>
          </p:nvSpPr>
          <p:spPr>
            <a:xfrm>
              <a:off x="8774194" y="54589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9216930" y="459820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8056164" y="56283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8774195" y="5966979"/>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28" name="Group 72"/>
          <p:cNvGrpSpPr/>
          <p:nvPr/>
        </p:nvGrpSpPr>
        <p:grpSpPr>
          <a:xfrm>
            <a:off x="233420" y="4634723"/>
            <a:ext cx="1552224" cy="1862666"/>
            <a:chOff x="233420" y="4634720"/>
            <a:chExt cx="1552222" cy="1862667"/>
          </a:xfrm>
        </p:grpSpPr>
        <p:pic>
          <p:nvPicPr>
            <p:cNvPr id="3" name="Picture 2"/>
            <p:cNvPicPr>
              <a:picLocks noChangeAspect="1"/>
            </p:cNvPicPr>
            <p:nvPr/>
          </p:nvPicPr>
          <p:blipFill>
            <a:blip r:embed="rId3"/>
            <a:stretch>
              <a:fillRect/>
            </a:stretch>
          </p:blipFill>
          <p:spPr>
            <a:xfrm>
              <a:off x="233420" y="4634720"/>
              <a:ext cx="1552222" cy="1862667"/>
            </a:xfrm>
            <a:prstGeom prst="rect">
              <a:avLst/>
            </a:prstGeom>
          </p:spPr>
        </p:pic>
        <p:sp>
          <p:nvSpPr>
            <p:cNvPr id="8" name="5-Point Star 7"/>
            <p:cNvSpPr/>
            <p:nvPr/>
          </p:nvSpPr>
          <p:spPr>
            <a:xfrm>
              <a:off x="233420" y="573538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1429336" y="493105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07437" y="6074051"/>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29" name="Group 66"/>
          <p:cNvGrpSpPr/>
          <p:nvPr/>
        </p:nvGrpSpPr>
        <p:grpSpPr>
          <a:xfrm>
            <a:off x="5662615" y="255183"/>
            <a:ext cx="1552224" cy="1862666"/>
            <a:chOff x="7343552" y="198736"/>
            <a:chExt cx="1552222" cy="1862667"/>
          </a:xfrm>
        </p:grpSpPr>
        <p:pic>
          <p:nvPicPr>
            <p:cNvPr id="32" name="Picture 31"/>
            <p:cNvPicPr>
              <a:picLocks noChangeAspect="1"/>
            </p:cNvPicPr>
            <p:nvPr/>
          </p:nvPicPr>
          <p:blipFill>
            <a:blip r:embed="rId3"/>
            <a:stretch>
              <a:fillRect/>
            </a:stretch>
          </p:blipFill>
          <p:spPr>
            <a:xfrm>
              <a:off x="7343552" y="198736"/>
              <a:ext cx="1552222" cy="1862667"/>
            </a:xfrm>
            <a:prstGeom prst="rect">
              <a:avLst/>
            </a:prstGeom>
          </p:spPr>
        </p:pic>
        <p:sp>
          <p:nvSpPr>
            <p:cNvPr id="34" name="5-Point Star 33"/>
            <p:cNvSpPr/>
            <p:nvPr/>
          </p:nvSpPr>
          <p:spPr>
            <a:xfrm>
              <a:off x="7566975" y="28095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349631" y="647848"/>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30" name="Group 64"/>
          <p:cNvGrpSpPr/>
          <p:nvPr/>
        </p:nvGrpSpPr>
        <p:grpSpPr>
          <a:xfrm>
            <a:off x="2029778" y="326958"/>
            <a:ext cx="1670789" cy="1862666"/>
            <a:chOff x="466280" y="382182"/>
            <a:chExt cx="1670789" cy="1862667"/>
          </a:xfrm>
        </p:grpSpPr>
        <p:pic>
          <p:nvPicPr>
            <p:cNvPr id="33" name="Picture 32"/>
            <p:cNvPicPr>
              <a:picLocks noChangeAspect="1"/>
            </p:cNvPicPr>
            <p:nvPr/>
          </p:nvPicPr>
          <p:blipFill>
            <a:blip r:embed="rId3"/>
            <a:stretch>
              <a:fillRect/>
            </a:stretch>
          </p:blipFill>
          <p:spPr>
            <a:xfrm>
              <a:off x="584847" y="382182"/>
              <a:ext cx="1552222" cy="1862667"/>
            </a:xfrm>
            <a:prstGeom prst="rect">
              <a:avLst/>
            </a:prstGeom>
          </p:spPr>
        </p:pic>
        <p:sp>
          <p:nvSpPr>
            <p:cNvPr id="35" name="5-Point Star 34"/>
            <p:cNvSpPr/>
            <p:nvPr/>
          </p:nvSpPr>
          <p:spPr>
            <a:xfrm>
              <a:off x="836024" y="6785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66280" y="832513"/>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1" name="Group 67"/>
          <p:cNvGrpSpPr/>
          <p:nvPr/>
        </p:nvGrpSpPr>
        <p:grpSpPr>
          <a:xfrm>
            <a:off x="618682" y="2397251"/>
            <a:ext cx="1630604" cy="1862666"/>
            <a:chOff x="618680" y="2397249"/>
            <a:chExt cx="1630604" cy="1862667"/>
          </a:xfrm>
        </p:grpSpPr>
        <p:pic>
          <p:nvPicPr>
            <p:cNvPr id="38" name="Picture 37"/>
            <p:cNvPicPr>
              <a:picLocks noChangeAspect="1"/>
            </p:cNvPicPr>
            <p:nvPr/>
          </p:nvPicPr>
          <p:blipFill>
            <a:blip r:embed="rId3"/>
            <a:stretch>
              <a:fillRect/>
            </a:stretch>
          </p:blipFill>
          <p:spPr>
            <a:xfrm>
              <a:off x="618680" y="2397249"/>
              <a:ext cx="1552222" cy="1862667"/>
            </a:xfrm>
            <a:prstGeom prst="rect">
              <a:avLst/>
            </a:prstGeom>
          </p:spPr>
        </p:pic>
        <p:sp>
          <p:nvSpPr>
            <p:cNvPr id="39" name="5-Point Star 38"/>
            <p:cNvSpPr/>
            <p:nvPr/>
          </p:nvSpPr>
          <p:spPr>
            <a:xfrm>
              <a:off x="869857" y="269358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1814596" y="252424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814595" y="2847582"/>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2" name="Group 68"/>
          <p:cNvGrpSpPr/>
          <p:nvPr/>
        </p:nvGrpSpPr>
        <p:grpSpPr>
          <a:xfrm>
            <a:off x="2614732" y="2397251"/>
            <a:ext cx="1552224" cy="1862666"/>
            <a:chOff x="2614731" y="2397249"/>
            <a:chExt cx="1552222" cy="1862667"/>
          </a:xfrm>
        </p:grpSpPr>
        <p:pic>
          <p:nvPicPr>
            <p:cNvPr id="42" name="Picture 41"/>
            <p:cNvPicPr>
              <a:picLocks noChangeAspect="1"/>
            </p:cNvPicPr>
            <p:nvPr/>
          </p:nvPicPr>
          <p:blipFill>
            <a:blip r:embed="rId3"/>
            <a:stretch>
              <a:fillRect/>
            </a:stretch>
          </p:blipFill>
          <p:spPr>
            <a:xfrm>
              <a:off x="2614731" y="2397249"/>
              <a:ext cx="1552222" cy="1862667"/>
            </a:xfrm>
            <a:prstGeom prst="rect">
              <a:avLst/>
            </a:prstGeom>
          </p:spPr>
        </p:pic>
        <p:sp>
          <p:nvSpPr>
            <p:cNvPr id="43" name="5-Point Star 42"/>
            <p:cNvSpPr/>
            <p:nvPr/>
          </p:nvSpPr>
          <p:spPr>
            <a:xfrm>
              <a:off x="2614731" y="349791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3810647" y="269357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3579864" y="2478248"/>
              <a:ext cx="434688"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3" name="Group 69"/>
          <p:cNvGrpSpPr/>
          <p:nvPr/>
        </p:nvGrpSpPr>
        <p:grpSpPr>
          <a:xfrm>
            <a:off x="4572952" y="2397249"/>
            <a:ext cx="1749776" cy="1862666"/>
            <a:chOff x="4572951" y="2397247"/>
            <a:chExt cx="1749776" cy="1862667"/>
          </a:xfrm>
        </p:grpSpPr>
        <p:pic>
          <p:nvPicPr>
            <p:cNvPr id="50" name="Picture 49"/>
            <p:cNvPicPr>
              <a:picLocks noChangeAspect="1"/>
            </p:cNvPicPr>
            <p:nvPr/>
          </p:nvPicPr>
          <p:blipFill>
            <a:blip r:embed="rId3"/>
            <a:stretch>
              <a:fillRect/>
            </a:stretch>
          </p:blipFill>
          <p:spPr>
            <a:xfrm>
              <a:off x="4572951" y="2397247"/>
              <a:ext cx="1552222" cy="1862667"/>
            </a:xfrm>
            <a:prstGeom prst="rect">
              <a:avLst/>
            </a:prstGeom>
          </p:spPr>
        </p:pic>
        <p:sp>
          <p:nvSpPr>
            <p:cNvPr id="52" name="5-Point Star 51"/>
            <p:cNvSpPr/>
            <p:nvPr/>
          </p:nvSpPr>
          <p:spPr>
            <a:xfrm>
              <a:off x="5590714" y="263713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5-Point Star 53"/>
            <p:cNvSpPr/>
            <p:nvPr/>
          </p:nvSpPr>
          <p:spPr>
            <a:xfrm>
              <a:off x="4824128" y="2806468"/>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5-Point Star 54"/>
            <p:cNvSpPr/>
            <p:nvPr/>
          </p:nvSpPr>
          <p:spPr>
            <a:xfrm>
              <a:off x="4572951" y="349791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888038" y="2466582"/>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4" name="Group 65"/>
          <p:cNvGrpSpPr/>
          <p:nvPr/>
        </p:nvGrpSpPr>
        <p:grpSpPr>
          <a:xfrm>
            <a:off x="3869257" y="326958"/>
            <a:ext cx="1594554" cy="1862666"/>
            <a:chOff x="4751104" y="438626"/>
            <a:chExt cx="1594555" cy="1862667"/>
          </a:xfrm>
        </p:grpSpPr>
        <p:pic>
          <p:nvPicPr>
            <p:cNvPr id="46" name="Picture 45"/>
            <p:cNvPicPr>
              <a:picLocks noChangeAspect="1"/>
            </p:cNvPicPr>
            <p:nvPr/>
          </p:nvPicPr>
          <p:blipFill>
            <a:blip r:embed="rId3"/>
            <a:stretch>
              <a:fillRect/>
            </a:stretch>
          </p:blipFill>
          <p:spPr>
            <a:xfrm>
              <a:off x="4793437" y="438626"/>
              <a:ext cx="1552222" cy="1862667"/>
            </a:xfrm>
            <a:prstGeom prst="rect">
              <a:avLst/>
            </a:prstGeom>
          </p:spPr>
        </p:pic>
        <p:sp>
          <p:nvSpPr>
            <p:cNvPr id="47" name="5-Point Star 46"/>
            <p:cNvSpPr/>
            <p:nvPr/>
          </p:nvSpPr>
          <p:spPr>
            <a:xfrm>
              <a:off x="5768867" y="62207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5002281" y="79140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4751104" y="148284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5237536" y="622071"/>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grpSp>
        <p:nvGrpSpPr>
          <p:cNvPr id="65" name="Group 70"/>
          <p:cNvGrpSpPr/>
          <p:nvPr/>
        </p:nvGrpSpPr>
        <p:grpSpPr>
          <a:xfrm>
            <a:off x="6549213" y="2397248"/>
            <a:ext cx="1730375" cy="1862666"/>
            <a:chOff x="6549212" y="2397247"/>
            <a:chExt cx="1730375" cy="1862667"/>
          </a:xfrm>
        </p:grpSpPr>
        <p:pic>
          <p:nvPicPr>
            <p:cNvPr id="51" name="Picture 50"/>
            <p:cNvPicPr>
              <a:picLocks noChangeAspect="1"/>
            </p:cNvPicPr>
            <p:nvPr/>
          </p:nvPicPr>
          <p:blipFill>
            <a:blip r:embed="rId3"/>
            <a:stretch>
              <a:fillRect/>
            </a:stretch>
          </p:blipFill>
          <p:spPr>
            <a:xfrm>
              <a:off x="6549212" y="2397247"/>
              <a:ext cx="1552222" cy="1862667"/>
            </a:xfrm>
            <a:prstGeom prst="rect">
              <a:avLst/>
            </a:prstGeom>
          </p:spPr>
        </p:pic>
        <p:sp>
          <p:nvSpPr>
            <p:cNvPr id="53" name="5-Point Star 52"/>
            <p:cNvSpPr/>
            <p:nvPr/>
          </p:nvSpPr>
          <p:spPr>
            <a:xfrm>
              <a:off x="7124239" y="332857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Point Star 55"/>
            <p:cNvSpPr/>
            <p:nvPr/>
          </p:nvSpPr>
          <p:spPr>
            <a:xfrm>
              <a:off x="7566975" y="246780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a:off x="6727365" y="349791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844898" y="2524246"/>
              <a:ext cx="434689" cy="369332"/>
            </a:xfrm>
            <a:prstGeom prst="rect">
              <a:avLst/>
            </a:prstGeom>
            <a:solidFill>
              <a:schemeClr val="bg1"/>
            </a:solidFill>
            <a:ln>
              <a:solidFill>
                <a:schemeClr val="tx1"/>
              </a:solidFill>
            </a:ln>
          </p:spPr>
          <p:txBody>
            <a:bodyPr wrap="square" rtlCol="0" anchor="ctr" anchorCtr="1">
              <a:spAutoFit/>
            </a:bodyPr>
            <a:lstStyle/>
            <a:p>
              <a:r>
                <a:rPr lang="en-US" dirty="0" smtClean="0"/>
                <a:t>7</a:t>
              </a:r>
              <a:endParaRPr lang="en-US" dirty="0"/>
            </a:p>
          </p:txBody>
        </p:sp>
      </p:grpSp>
      <p:sp>
        <p:nvSpPr>
          <p:cNvPr id="77" name="Rounded Rectangle 76"/>
          <p:cNvSpPr/>
          <p:nvPr/>
        </p:nvSpPr>
        <p:spPr>
          <a:xfrm>
            <a:off x="352779" y="99962"/>
            <a:ext cx="8350908" cy="4328911"/>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8" name="Rounded Rectangle 77"/>
          <p:cNvSpPr/>
          <p:nvPr/>
        </p:nvSpPr>
        <p:spPr>
          <a:xfrm>
            <a:off x="205214" y="4527649"/>
            <a:ext cx="8620183" cy="2123531"/>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8" name="Rectangle 67"/>
          <p:cNvSpPr/>
          <p:nvPr/>
        </p:nvSpPr>
        <p:spPr>
          <a:xfrm>
            <a:off x="336597" y="85363"/>
            <a:ext cx="8399700" cy="4385355"/>
          </a:xfrm>
          <a:prstGeom prst="rect">
            <a:avLst/>
          </a:prstGeom>
          <a:solidFill>
            <a:schemeClr val="bg1">
              <a:alpha val="86000"/>
            </a:schemeClr>
          </a:solidFill>
          <a:ln>
            <a:noFill/>
          </a:ln>
          <a:effectLst/>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a local question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Beaver and Clark (2008) on </a:t>
            </a:r>
            <a:r>
              <a:rPr lang="en-US" i="1" dirty="0" smtClean="0"/>
              <a:t>only</a:t>
            </a:r>
            <a:endParaRPr lang="en-US" dirty="0"/>
          </a:p>
        </p:txBody>
      </p:sp>
      <p:sp>
        <p:nvSpPr>
          <p:cNvPr id="3" name="Content Placeholder 2"/>
          <p:cNvSpPr>
            <a:spLocks noGrp="1"/>
          </p:cNvSpPr>
          <p:nvPr>
            <p:ph sz="quarter" idx="1"/>
          </p:nvPr>
        </p:nvSpPr>
        <p:spPr/>
        <p:txBody>
          <a:bodyPr/>
          <a:lstStyle/>
          <a:p>
            <a:r>
              <a:rPr lang="en-US" dirty="0" smtClean="0"/>
              <a:t>Presupposition: At least P</a:t>
            </a:r>
          </a:p>
          <a:p>
            <a:r>
              <a:rPr lang="en-US" dirty="0" smtClean="0"/>
              <a:t>Assertion: At most P</a:t>
            </a:r>
          </a:p>
          <a:p>
            <a:pPr>
              <a:buNone/>
            </a:pPr>
            <a:r>
              <a:rPr lang="en-US" dirty="0" smtClean="0"/>
              <a:t>	where “at least” and “at most” </a:t>
            </a:r>
            <a:r>
              <a:rPr lang="en-US" smtClean="0"/>
              <a:t>rely on the </a:t>
            </a:r>
            <a:r>
              <a:rPr lang="en-US" dirty="0" smtClean="0"/>
              <a:t>current Question Under Discussion (CQ)</a:t>
            </a:r>
          </a:p>
          <a:p>
            <a:pPr>
              <a:buNone/>
            </a:pPr>
            <a:endParaRPr lang="en-US" dirty="0" smtClean="0"/>
          </a:p>
          <a:p>
            <a:pPr algn="ctr">
              <a:buNone/>
            </a:pPr>
            <a:r>
              <a:rPr lang="en-US" cap="small" dirty="0" err="1" smtClean="0"/>
              <a:t>only</a:t>
            </a:r>
            <a:r>
              <a:rPr lang="en-US" baseline="-25000" dirty="0" err="1" smtClean="0"/>
              <a:t>S</a:t>
            </a:r>
            <a:r>
              <a:rPr lang="en-US" dirty="0" smtClean="0"/>
              <a:t> = </a:t>
            </a:r>
            <a:r>
              <a:rPr lang="en-US" dirty="0" err="1" smtClean="0">
                <a:sym typeface="Symbol"/>
              </a:rPr>
              <a:t></a:t>
            </a:r>
            <a:r>
              <a:rPr lang="en-US" dirty="0" err="1" smtClean="0"/>
              <a:t>p</a:t>
            </a:r>
            <a:r>
              <a:rPr lang="en-US" dirty="0" smtClean="0"/>
              <a:t> . </a:t>
            </a:r>
            <a:r>
              <a:rPr lang="en-US" dirty="0" err="1" smtClean="0">
                <a:sym typeface="Symbol"/>
              </a:rPr>
              <a:t></a:t>
            </a:r>
            <a:r>
              <a:rPr lang="en-US" dirty="0" err="1" smtClean="0"/>
              <a:t>w</a:t>
            </a:r>
            <a:r>
              <a:rPr lang="en-US" dirty="0" smtClean="0"/>
              <a:t> : </a:t>
            </a:r>
            <a:r>
              <a:rPr lang="en-US" cap="small" dirty="0" err="1" smtClean="0"/>
              <a:t>min</a:t>
            </a:r>
            <a:r>
              <a:rPr lang="en-US" baseline="-25000" dirty="0" err="1" smtClean="0"/>
              <a:t>S</a:t>
            </a:r>
            <a:r>
              <a:rPr lang="en-US" dirty="0" err="1" smtClean="0"/>
              <a:t>(p)(w</a:t>
            </a:r>
            <a:r>
              <a:rPr lang="en-US" dirty="0" smtClean="0"/>
              <a:t>) . </a:t>
            </a:r>
            <a:r>
              <a:rPr lang="en-US" cap="small" dirty="0" err="1" smtClean="0"/>
              <a:t>max</a:t>
            </a:r>
            <a:r>
              <a:rPr lang="en-US" baseline="-25000" dirty="0" err="1" smtClean="0"/>
              <a:t>S</a:t>
            </a:r>
            <a:r>
              <a:rPr lang="en-US" dirty="0" err="1" smtClean="0"/>
              <a:t>(p)(w</a:t>
            </a:r>
            <a:r>
              <a:rPr lang="en-US" dirty="0" smtClean="0"/>
              <a:t>)</a:t>
            </a:r>
          </a:p>
          <a:p>
            <a:pPr algn="ctr">
              <a:buNone/>
            </a:pPr>
            <a:endParaRPr lang="en-US" dirty="0" smtClean="0"/>
          </a:p>
          <a:p>
            <a:pPr algn="ctr">
              <a:buNone/>
            </a:pPr>
            <a:r>
              <a:rPr lang="en-US" cap="small" dirty="0" err="1" smtClean="0"/>
              <a:t>min</a:t>
            </a:r>
            <a:r>
              <a:rPr lang="en-US" baseline="-25000" dirty="0" err="1" smtClean="0"/>
              <a:t>S</a:t>
            </a:r>
            <a:r>
              <a:rPr lang="en-US" dirty="0" err="1" smtClean="0"/>
              <a:t>(p</a:t>
            </a:r>
            <a:r>
              <a:rPr lang="en-US" dirty="0" smtClean="0"/>
              <a:t>) = </a:t>
            </a:r>
            <a:r>
              <a:rPr lang="en-US" dirty="0" err="1" smtClean="0">
                <a:sym typeface="Symbol"/>
              </a:rPr>
              <a:t></a:t>
            </a:r>
            <a:r>
              <a:rPr lang="en-US" dirty="0" err="1" smtClean="0"/>
              <a:t>w</a:t>
            </a:r>
            <a:r>
              <a:rPr lang="en-US" dirty="0" smtClean="0"/>
              <a:t> . </a:t>
            </a:r>
            <a:r>
              <a:rPr lang="en-US" dirty="0" err="1" smtClean="0">
                <a:sym typeface="Symbol"/>
              </a:rPr>
              <a:t></a:t>
            </a:r>
            <a:r>
              <a:rPr lang="en-US" dirty="0" err="1" smtClean="0"/>
              <a:t>p</a:t>
            </a:r>
            <a:r>
              <a:rPr lang="en-US" dirty="0" smtClean="0"/>
              <a:t>' </a:t>
            </a:r>
            <a:r>
              <a:rPr lang="en-US" dirty="0" err="1" smtClean="0">
                <a:sym typeface="Symbol"/>
              </a:rPr>
              <a:t></a:t>
            </a:r>
            <a:r>
              <a:rPr lang="en-US" dirty="0" smtClean="0"/>
              <a:t> </a:t>
            </a:r>
            <a:r>
              <a:rPr lang="en-US" cap="small" dirty="0" err="1" smtClean="0"/>
              <a:t>cq</a:t>
            </a:r>
            <a:r>
              <a:rPr lang="en-US" baseline="-25000" dirty="0" err="1" smtClean="0"/>
              <a:t>S</a:t>
            </a:r>
            <a:r>
              <a:rPr lang="en-US" dirty="0" smtClean="0"/>
              <a:t> [</a:t>
            </a:r>
            <a:r>
              <a:rPr lang="en-US" dirty="0" err="1" smtClean="0"/>
              <a:t>p'(w</a:t>
            </a:r>
            <a:r>
              <a:rPr lang="en-US" dirty="0" smtClean="0"/>
              <a:t>) </a:t>
            </a:r>
            <a:r>
              <a:rPr lang="en-US" dirty="0" err="1" smtClean="0">
                <a:sym typeface="Symbol"/>
              </a:rPr>
              <a:t></a:t>
            </a:r>
            <a:r>
              <a:rPr lang="en-US" dirty="0" smtClean="0"/>
              <a:t> </a:t>
            </a:r>
            <a:r>
              <a:rPr lang="en-US" dirty="0" err="1" smtClean="0"/>
              <a:t>p</a:t>
            </a:r>
            <a:r>
              <a:rPr lang="en-US" dirty="0" smtClean="0"/>
              <a:t>' </a:t>
            </a:r>
            <a:r>
              <a:rPr lang="en-US" dirty="0" err="1" smtClean="0">
                <a:sym typeface="Symbol"/>
              </a:rPr>
              <a:t></a:t>
            </a:r>
            <a:r>
              <a:rPr lang="en-US" dirty="0" smtClean="0"/>
              <a:t> </a:t>
            </a:r>
            <a:r>
              <a:rPr lang="en-US" dirty="0" err="1" smtClean="0"/>
              <a:t>p</a:t>
            </a:r>
            <a:r>
              <a:rPr lang="en-US" dirty="0" smtClean="0"/>
              <a:t> ] </a:t>
            </a:r>
          </a:p>
          <a:p>
            <a:pPr algn="ctr">
              <a:buNone/>
            </a:pPr>
            <a:endParaRPr lang="en-US" dirty="0" smtClean="0"/>
          </a:p>
          <a:p>
            <a:pPr algn="ctr">
              <a:buNone/>
            </a:pPr>
            <a:r>
              <a:rPr lang="en-US" cap="small" dirty="0" err="1" smtClean="0"/>
              <a:t>max</a:t>
            </a:r>
            <a:r>
              <a:rPr lang="en-US" baseline="-25000" dirty="0" err="1" smtClean="0"/>
              <a:t>S</a:t>
            </a:r>
            <a:r>
              <a:rPr lang="en-US" dirty="0" err="1" smtClean="0"/>
              <a:t>(p</a:t>
            </a:r>
            <a:r>
              <a:rPr lang="en-US" dirty="0" smtClean="0"/>
              <a:t>) = </a:t>
            </a:r>
            <a:r>
              <a:rPr lang="en-US" dirty="0" err="1" smtClean="0">
                <a:sym typeface="Symbol"/>
              </a:rPr>
              <a:t></a:t>
            </a:r>
            <a:r>
              <a:rPr lang="en-US" dirty="0" err="1" smtClean="0"/>
              <a:t>w</a:t>
            </a:r>
            <a:r>
              <a:rPr lang="en-US" dirty="0" smtClean="0"/>
              <a:t> . </a:t>
            </a:r>
            <a:r>
              <a:rPr lang="en-US" dirty="0" err="1" smtClean="0">
                <a:sym typeface="Symbol"/>
              </a:rPr>
              <a:t></a:t>
            </a:r>
            <a:r>
              <a:rPr lang="en-US" dirty="0" err="1" smtClean="0"/>
              <a:t>p</a:t>
            </a:r>
            <a:r>
              <a:rPr lang="en-US" dirty="0" smtClean="0"/>
              <a:t>' </a:t>
            </a:r>
            <a:r>
              <a:rPr lang="en-US" dirty="0" err="1" smtClean="0">
                <a:sym typeface="Symbol"/>
              </a:rPr>
              <a:t></a:t>
            </a:r>
            <a:r>
              <a:rPr lang="en-US" dirty="0" smtClean="0"/>
              <a:t> </a:t>
            </a:r>
            <a:r>
              <a:rPr lang="en-US" cap="small" dirty="0" err="1" smtClean="0"/>
              <a:t>cq</a:t>
            </a:r>
            <a:r>
              <a:rPr lang="en-US" baseline="-25000" dirty="0" err="1" smtClean="0"/>
              <a:t>S</a:t>
            </a:r>
            <a:r>
              <a:rPr lang="en-US" dirty="0" smtClean="0"/>
              <a:t> [</a:t>
            </a:r>
            <a:r>
              <a:rPr lang="en-US" dirty="0" err="1" smtClean="0"/>
              <a:t>p'(w</a:t>
            </a:r>
            <a:r>
              <a:rPr lang="en-US" dirty="0" smtClean="0"/>
              <a:t>) </a:t>
            </a:r>
            <a:r>
              <a:rPr lang="en-US" dirty="0" err="1" smtClean="0">
                <a:sym typeface="Symbol"/>
              </a:rPr>
              <a:t></a:t>
            </a:r>
            <a:r>
              <a:rPr lang="en-US" dirty="0" smtClean="0"/>
              <a:t> </a:t>
            </a:r>
            <a:r>
              <a:rPr lang="en-US" dirty="0" err="1" smtClean="0"/>
              <a:t>p</a:t>
            </a:r>
            <a:r>
              <a:rPr lang="en-US" dirty="0" smtClean="0"/>
              <a:t> </a:t>
            </a:r>
            <a:r>
              <a:rPr lang="en-US" dirty="0" err="1" smtClean="0">
                <a:sym typeface="Symbol"/>
              </a:rPr>
              <a:t></a:t>
            </a:r>
            <a:r>
              <a:rPr lang="en-US" dirty="0" smtClean="0"/>
              <a:t> </a:t>
            </a:r>
            <a:r>
              <a:rPr lang="en-US" dirty="0" err="1" smtClean="0"/>
              <a:t>p</a:t>
            </a:r>
            <a:r>
              <a:rPr lang="en-US" dirty="0" smtClean="0"/>
              <a:t>' ] </a:t>
            </a:r>
          </a:p>
          <a:p>
            <a:pPr>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a:t>
            </a:r>
            <a:endParaRPr lang="en-US" dirty="0"/>
          </a:p>
        </p:txBody>
      </p:sp>
      <p:sp>
        <p:nvSpPr>
          <p:cNvPr id="5" name="Content Placeholder 4"/>
          <p:cNvSpPr>
            <a:spLocks noGrp="1"/>
          </p:cNvSpPr>
          <p:nvPr>
            <p:ph sz="quarter" idx="1"/>
          </p:nvPr>
        </p:nvSpPr>
        <p:spPr/>
        <p:txBody>
          <a:bodyPr/>
          <a:lstStyle/>
          <a:p>
            <a:pPr>
              <a:buNone/>
            </a:pPr>
            <a:r>
              <a:rPr lang="en-US" dirty="0" smtClean="0"/>
              <a:t>(1) </a:t>
            </a:r>
            <a:r>
              <a:rPr lang="en-US" b="1" i="1" dirty="0" smtClean="0"/>
              <a:t>No mere child </a:t>
            </a:r>
            <a:r>
              <a:rPr lang="en-US" i="1" dirty="0" smtClean="0"/>
              <a:t>could keep the Dark Lord from returning.</a:t>
            </a:r>
          </a:p>
          <a:p>
            <a:pPr>
              <a:buNone/>
            </a:pPr>
            <a:r>
              <a:rPr lang="en-US" dirty="0" smtClean="0"/>
              <a:t>(2) </a:t>
            </a:r>
            <a:r>
              <a:rPr lang="en-US" i="1" dirty="0" smtClean="0"/>
              <a:t>As a bilingual person I’m always running around helping </a:t>
            </a:r>
            <a:r>
              <a:rPr lang="en-US" b="1" i="1" dirty="0" smtClean="0"/>
              <a:t>everybody who only speaks Spanish</a:t>
            </a:r>
            <a:r>
              <a:rPr lang="en-US" i="1" dirty="0" smtClean="0"/>
              <a:t>.</a:t>
            </a:r>
            <a:endParaRPr lang="en-US" dirty="0" smtClean="0"/>
          </a:p>
          <a:p>
            <a:pPr>
              <a:buNone/>
            </a:pPr>
            <a:endParaRPr lang="en-US" i="1" dirty="0" smtClean="0"/>
          </a:p>
          <a:p>
            <a:pPr>
              <a:buNone/>
            </a:pPr>
            <a:r>
              <a:rPr lang="en-US" dirty="0" smtClean="0"/>
              <a:t>Simplified variant of (1):</a:t>
            </a:r>
          </a:p>
          <a:p>
            <a:pPr>
              <a:buNone/>
            </a:pPr>
            <a:endParaRPr lang="en-US" dirty="0" smtClean="0"/>
          </a:p>
          <a:p>
            <a:pPr>
              <a:buNone/>
            </a:pPr>
            <a:r>
              <a:rPr lang="en-US" dirty="0" smtClean="0"/>
              <a:t>Q: Who kept the Dark Lord from returning?</a:t>
            </a:r>
          </a:p>
          <a:p>
            <a:pPr>
              <a:buNone/>
            </a:pPr>
            <a:r>
              <a:rPr lang="en-US" dirty="0" smtClean="0"/>
              <a:t>A: A mere child succeeded (in doing it).</a:t>
            </a:r>
          </a:p>
          <a:p>
            <a:pPr>
              <a:buNone/>
            </a:pPr>
            <a:endParaRPr lang="en-US" smtClean="0"/>
          </a:p>
          <a:p>
            <a:pPr>
              <a:buNone/>
            </a:pPr>
            <a:endParaRPr lang="en-US"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9" name="Group 48"/>
          <p:cNvGrpSpPr/>
          <p:nvPr/>
        </p:nvGrpSpPr>
        <p:grpSpPr>
          <a:xfrm>
            <a:off x="3934046" y="252457"/>
            <a:ext cx="957795" cy="1049869"/>
            <a:chOff x="3164418" y="237064"/>
            <a:chExt cx="1552222" cy="1862667"/>
          </a:xfrm>
        </p:grpSpPr>
        <p:pic>
          <p:nvPicPr>
            <p:cNvPr id="2" name="Picture 1"/>
            <p:cNvPicPr>
              <a:picLocks noChangeAspect="1"/>
            </p:cNvPicPr>
            <p:nvPr/>
          </p:nvPicPr>
          <p:blipFill>
            <a:blip r:embed="rId3"/>
            <a:stretch>
              <a:fillRect/>
            </a:stretch>
          </p:blipFill>
          <p:spPr>
            <a:xfrm>
              <a:off x="3164418" y="237064"/>
              <a:ext cx="1552222" cy="1862667"/>
            </a:xfrm>
            <a:prstGeom prst="rect">
              <a:avLst/>
            </a:prstGeom>
          </p:spPr>
        </p:pic>
        <p:sp>
          <p:nvSpPr>
            <p:cNvPr id="3" name="5-Point Star 2"/>
            <p:cNvSpPr/>
            <p:nvPr/>
          </p:nvSpPr>
          <p:spPr>
            <a:xfrm>
              <a:off x="3227916" y="67733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5-Point Star 3"/>
            <p:cNvSpPr/>
            <p:nvPr/>
          </p:nvSpPr>
          <p:spPr>
            <a:xfrm>
              <a:off x="3202163" y="133773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3736622" y="1168398"/>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4325055" y="49106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732647" y="1810094"/>
            <a:ext cx="957795" cy="1049869"/>
            <a:chOff x="759178" y="1659465"/>
            <a:chExt cx="1552222" cy="1862667"/>
          </a:xfrm>
        </p:grpSpPr>
        <p:pic>
          <p:nvPicPr>
            <p:cNvPr id="7" name="Picture 6"/>
            <p:cNvPicPr>
              <a:picLocks noChangeAspect="1"/>
            </p:cNvPicPr>
            <p:nvPr/>
          </p:nvPicPr>
          <p:blipFill>
            <a:blip r:embed="rId3"/>
            <a:stretch>
              <a:fillRect/>
            </a:stretch>
          </p:blipFill>
          <p:spPr>
            <a:xfrm>
              <a:off x="759178" y="1659465"/>
              <a:ext cx="1552222" cy="1862667"/>
            </a:xfrm>
            <a:prstGeom prst="rect">
              <a:avLst/>
            </a:prstGeom>
          </p:spPr>
        </p:pic>
        <p:sp>
          <p:nvSpPr>
            <p:cNvPr id="8" name="5-Point Star 7"/>
            <p:cNvSpPr/>
            <p:nvPr/>
          </p:nvSpPr>
          <p:spPr>
            <a:xfrm>
              <a:off x="857955" y="204046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832202" y="27008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1366661" y="253153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239810" y="1831950"/>
            <a:ext cx="957795" cy="1049869"/>
            <a:chOff x="2693106" y="2531531"/>
            <a:chExt cx="1552222" cy="1862667"/>
          </a:xfrm>
        </p:grpSpPr>
        <p:pic>
          <p:nvPicPr>
            <p:cNvPr id="12" name="Picture 11"/>
            <p:cNvPicPr>
              <a:picLocks noChangeAspect="1"/>
            </p:cNvPicPr>
            <p:nvPr/>
          </p:nvPicPr>
          <p:blipFill>
            <a:blip r:embed="rId3"/>
            <a:stretch>
              <a:fillRect/>
            </a:stretch>
          </p:blipFill>
          <p:spPr>
            <a:xfrm>
              <a:off x="2693106" y="2531531"/>
              <a:ext cx="1552222" cy="1862667"/>
            </a:xfrm>
            <a:prstGeom prst="rect">
              <a:avLst/>
            </a:prstGeom>
          </p:spPr>
        </p:pic>
        <p:sp>
          <p:nvSpPr>
            <p:cNvPr id="14" name="5-Point Star 13"/>
            <p:cNvSpPr/>
            <p:nvPr/>
          </p:nvSpPr>
          <p:spPr>
            <a:xfrm>
              <a:off x="2766130" y="357293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3300589" y="340359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3889022" y="272626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4620712" y="1860582"/>
            <a:ext cx="957795" cy="1049869"/>
            <a:chOff x="4681361" y="2472263"/>
            <a:chExt cx="1552222" cy="1862667"/>
          </a:xfrm>
        </p:grpSpPr>
        <p:pic>
          <p:nvPicPr>
            <p:cNvPr id="17" name="Picture 16"/>
            <p:cNvPicPr>
              <a:picLocks noChangeAspect="1"/>
            </p:cNvPicPr>
            <p:nvPr/>
          </p:nvPicPr>
          <p:blipFill>
            <a:blip r:embed="rId3"/>
            <a:stretch>
              <a:fillRect/>
            </a:stretch>
          </p:blipFill>
          <p:spPr>
            <a:xfrm>
              <a:off x="4681361" y="2472263"/>
              <a:ext cx="1552222" cy="1862667"/>
            </a:xfrm>
            <a:prstGeom prst="rect">
              <a:avLst/>
            </a:prstGeom>
          </p:spPr>
        </p:pic>
        <p:sp>
          <p:nvSpPr>
            <p:cNvPr id="18" name="5-Point Star 17"/>
            <p:cNvSpPr/>
            <p:nvPr/>
          </p:nvSpPr>
          <p:spPr>
            <a:xfrm>
              <a:off x="4780138" y="285326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5288844" y="334432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5877277" y="266699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124482" y="1860582"/>
            <a:ext cx="957795" cy="1049869"/>
            <a:chOff x="6635751" y="1168398"/>
            <a:chExt cx="1552222" cy="1862667"/>
          </a:xfrm>
        </p:grpSpPr>
        <p:pic>
          <p:nvPicPr>
            <p:cNvPr id="22" name="Picture 21"/>
            <p:cNvPicPr>
              <a:picLocks noChangeAspect="1"/>
            </p:cNvPicPr>
            <p:nvPr/>
          </p:nvPicPr>
          <p:blipFill>
            <a:blip r:embed="rId3"/>
            <a:stretch>
              <a:fillRect/>
            </a:stretch>
          </p:blipFill>
          <p:spPr>
            <a:xfrm>
              <a:off x="6635751" y="1168398"/>
              <a:ext cx="1552222" cy="1862667"/>
            </a:xfrm>
            <a:prstGeom prst="rect">
              <a:avLst/>
            </a:prstGeom>
          </p:spPr>
        </p:pic>
        <p:sp>
          <p:nvSpPr>
            <p:cNvPr id="23" name="5-Point Star 22"/>
            <p:cNvSpPr/>
            <p:nvPr/>
          </p:nvSpPr>
          <p:spPr>
            <a:xfrm>
              <a:off x="6734528" y="1549397"/>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6708775" y="220979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7831667" y="136313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71293" y="3597563"/>
            <a:ext cx="957795" cy="1049869"/>
            <a:chOff x="759178" y="3911599"/>
            <a:chExt cx="1552222" cy="1862667"/>
          </a:xfrm>
        </p:grpSpPr>
        <p:pic>
          <p:nvPicPr>
            <p:cNvPr id="27" name="Picture 26"/>
            <p:cNvPicPr>
              <a:picLocks noChangeAspect="1"/>
            </p:cNvPicPr>
            <p:nvPr/>
          </p:nvPicPr>
          <p:blipFill>
            <a:blip r:embed="rId3"/>
            <a:stretch>
              <a:fillRect/>
            </a:stretch>
          </p:blipFill>
          <p:spPr>
            <a:xfrm>
              <a:off x="759178" y="3911599"/>
              <a:ext cx="1552222" cy="1862667"/>
            </a:xfrm>
            <a:prstGeom prst="rect">
              <a:avLst/>
            </a:prstGeom>
          </p:spPr>
        </p:pic>
        <p:sp>
          <p:nvSpPr>
            <p:cNvPr id="29" name="5-Point Star 28"/>
            <p:cNvSpPr/>
            <p:nvPr/>
          </p:nvSpPr>
          <p:spPr>
            <a:xfrm>
              <a:off x="832202" y="495300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1366661" y="478366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4736521" y="3597563"/>
            <a:ext cx="957795" cy="1049869"/>
            <a:chOff x="2766130" y="4394198"/>
            <a:chExt cx="1552222" cy="1862667"/>
          </a:xfrm>
        </p:grpSpPr>
        <p:pic>
          <p:nvPicPr>
            <p:cNvPr id="32" name="Picture 31"/>
            <p:cNvPicPr>
              <a:picLocks noChangeAspect="1"/>
            </p:cNvPicPr>
            <p:nvPr/>
          </p:nvPicPr>
          <p:blipFill>
            <a:blip r:embed="rId3"/>
            <a:stretch>
              <a:fillRect/>
            </a:stretch>
          </p:blipFill>
          <p:spPr>
            <a:xfrm>
              <a:off x="2766130" y="4394198"/>
              <a:ext cx="1552222" cy="1862667"/>
            </a:xfrm>
            <a:prstGeom prst="rect">
              <a:avLst/>
            </a:prstGeom>
          </p:spPr>
        </p:pic>
        <p:sp>
          <p:nvSpPr>
            <p:cNvPr id="35" name="5-Point Star 34"/>
            <p:cNvSpPr/>
            <p:nvPr/>
          </p:nvSpPr>
          <p:spPr>
            <a:xfrm>
              <a:off x="3373613" y="5266264"/>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3962046" y="458893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237035" y="3564156"/>
            <a:ext cx="957795" cy="1049869"/>
            <a:chOff x="5182306" y="4563531"/>
            <a:chExt cx="1552222" cy="1862667"/>
          </a:xfrm>
        </p:grpSpPr>
        <p:pic>
          <p:nvPicPr>
            <p:cNvPr id="37" name="Picture 36"/>
            <p:cNvPicPr>
              <a:picLocks noChangeAspect="1"/>
            </p:cNvPicPr>
            <p:nvPr/>
          </p:nvPicPr>
          <p:blipFill>
            <a:blip r:embed="rId3"/>
            <a:stretch>
              <a:fillRect/>
            </a:stretch>
          </p:blipFill>
          <p:spPr>
            <a:xfrm>
              <a:off x="5182306" y="4563531"/>
              <a:ext cx="1552222" cy="1862667"/>
            </a:xfrm>
            <a:prstGeom prst="rect">
              <a:avLst/>
            </a:prstGeom>
          </p:spPr>
        </p:pic>
        <p:sp>
          <p:nvSpPr>
            <p:cNvPr id="38" name="5-Point Star 37"/>
            <p:cNvSpPr/>
            <p:nvPr/>
          </p:nvSpPr>
          <p:spPr>
            <a:xfrm>
              <a:off x="5281083" y="494453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6378222" y="475826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117505" y="3634975"/>
            <a:ext cx="957795" cy="1049869"/>
            <a:chOff x="1675694" y="4571997"/>
            <a:chExt cx="1552222" cy="1862667"/>
          </a:xfrm>
        </p:grpSpPr>
        <p:pic>
          <p:nvPicPr>
            <p:cNvPr id="50" name="Picture 49"/>
            <p:cNvPicPr>
              <a:picLocks noChangeAspect="1"/>
            </p:cNvPicPr>
            <p:nvPr/>
          </p:nvPicPr>
          <p:blipFill>
            <a:blip r:embed="rId3"/>
            <a:stretch>
              <a:fillRect/>
            </a:stretch>
          </p:blipFill>
          <p:spPr>
            <a:xfrm>
              <a:off x="1675694" y="4571997"/>
              <a:ext cx="1552222" cy="1862667"/>
            </a:xfrm>
            <a:prstGeom prst="rect">
              <a:avLst/>
            </a:prstGeom>
          </p:spPr>
        </p:pic>
        <p:sp>
          <p:nvSpPr>
            <p:cNvPr id="51" name="5-Point Star 50"/>
            <p:cNvSpPr/>
            <p:nvPr/>
          </p:nvSpPr>
          <p:spPr>
            <a:xfrm>
              <a:off x="1739192" y="5130799"/>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5-Point Star 52"/>
            <p:cNvSpPr/>
            <p:nvPr/>
          </p:nvSpPr>
          <p:spPr>
            <a:xfrm>
              <a:off x="2247898" y="56218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050309" y="3533521"/>
            <a:ext cx="957795" cy="1049869"/>
            <a:chOff x="5645150" y="4571997"/>
            <a:chExt cx="1552222" cy="1862667"/>
          </a:xfrm>
        </p:grpSpPr>
        <p:pic>
          <p:nvPicPr>
            <p:cNvPr id="55" name="Picture 54"/>
            <p:cNvPicPr>
              <a:picLocks noChangeAspect="1"/>
            </p:cNvPicPr>
            <p:nvPr/>
          </p:nvPicPr>
          <p:blipFill>
            <a:blip r:embed="rId3"/>
            <a:stretch>
              <a:fillRect/>
            </a:stretch>
          </p:blipFill>
          <p:spPr>
            <a:xfrm>
              <a:off x="5645150" y="4571997"/>
              <a:ext cx="1552222" cy="1862667"/>
            </a:xfrm>
            <a:prstGeom prst="rect">
              <a:avLst/>
            </a:prstGeom>
          </p:spPr>
        </p:pic>
        <p:sp>
          <p:nvSpPr>
            <p:cNvPr id="57" name="5-Point Star 56"/>
            <p:cNvSpPr/>
            <p:nvPr/>
          </p:nvSpPr>
          <p:spPr>
            <a:xfrm>
              <a:off x="5682895" y="579120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5-Point Star 58"/>
            <p:cNvSpPr/>
            <p:nvPr/>
          </p:nvSpPr>
          <p:spPr>
            <a:xfrm>
              <a:off x="6805787" y="494453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3455148" y="3597563"/>
            <a:ext cx="957795" cy="1049869"/>
            <a:chOff x="5326589" y="5096933"/>
            <a:chExt cx="1552222" cy="1862667"/>
          </a:xfrm>
        </p:grpSpPr>
        <p:pic>
          <p:nvPicPr>
            <p:cNvPr id="62" name="Picture 61"/>
            <p:cNvPicPr>
              <a:picLocks noChangeAspect="1"/>
            </p:cNvPicPr>
            <p:nvPr/>
          </p:nvPicPr>
          <p:blipFill>
            <a:blip r:embed="rId3"/>
            <a:stretch>
              <a:fillRect/>
            </a:stretch>
          </p:blipFill>
          <p:spPr>
            <a:xfrm>
              <a:off x="5326589" y="5096933"/>
              <a:ext cx="1552222" cy="1862667"/>
            </a:xfrm>
            <a:prstGeom prst="rect">
              <a:avLst/>
            </a:prstGeom>
          </p:spPr>
        </p:pic>
        <p:sp>
          <p:nvSpPr>
            <p:cNvPr id="63" name="5-Point Star 62"/>
            <p:cNvSpPr/>
            <p:nvPr/>
          </p:nvSpPr>
          <p:spPr>
            <a:xfrm>
              <a:off x="5530495" y="5350933"/>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5-Point Star 63"/>
            <p:cNvSpPr/>
            <p:nvPr/>
          </p:nvSpPr>
          <p:spPr>
            <a:xfrm>
              <a:off x="5504742" y="601133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1897649" y="5324059"/>
            <a:ext cx="957795" cy="1049869"/>
            <a:chOff x="-93487" y="4868331"/>
            <a:chExt cx="1552222" cy="1862667"/>
          </a:xfrm>
        </p:grpSpPr>
        <p:pic>
          <p:nvPicPr>
            <p:cNvPr id="68" name="Picture 67"/>
            <p:cNvPicPr>
              <a:picLocks noChangeAspect="1"/>
            </p:cNvPicPr>
            <p:nvPr/>
          </p:nvPicPr>
          <p:blipFill>
            <a:blip r:embed="rId3"/>
            <a:stretch>
              <a:fillRect/>
            </a:stretch>
          </p:blipFill>
          <p:spPr>
            <a:xfrm>
              <a:off x="-93487" y="4868331"/>
              <a:ext cx="1552222" cy="1862667"/>
            </a:xfrm>
            <a:prstGeom prst="rect">
              <a:avLst/>
            </a:prstGeom>
          </p:spPr>
        </p:pic>
        <p:sp>
          <p:nvSpPr>
            <p:cNvPr id="70" name="5-Point Star 69"/>
            <p:cNvSpPr/>
            <p:nvPr/>
          </p:nvSpPr>
          <p:spPr>
            <a:xfrm>
              <a:off x="39862" y="612987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736521" y="5324057"/>
            <a:ext cx="957795" cy="1049869"/>
            <a:chOff x="1554339" y="4995333"/>
            <a:chExt cx="1552222" cy="1862667"/>
          </a:xfrm>
        </p:grpSpPr>
        <p:pic>
          <p:nvPicPr>
            <p:cNvPr id="74" name="Picture 73"/>
            <p:cNvPicPr>
              <a:picLocks noChangeAspect="1"/>
            </p:cNvPicPr>
            <p:nvPr/>
          </p:nvPicPr>
          <p:blipFill>
            <a:blip r:embed="rId3"/>
            <a:stretch>
              <a:fillRect/>
            </a:stretch>
          </p:blipFill>
          <p:spPr>
            <a:xfrm>
              <a:off x="1554339" y="4995333"/>
              <a:ext cx="1552222" cy="1862667"/>
            </a:xfrm>
            <a:prstGeom prst="rect">
              <a:avLst/>
            </a:prstGeom>
          </p:spPr>
        </p:pic>
        <p:sp>
          <p:nvSpPr>
            <p:cNvPr id="75" name="5-Point Star 74"/>
            <p:cNvSpPr/>
            <p:nvPr/>
          </p:nvSpPr>
          <p:spPr>
            <a:xfrm>
              <a:off x="1617837" y="5554135"/>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6124482" y="5324057"/>
            <a:ext cx="957795" cy="1049869"/>
            <a:chOff x="6057194" y="4910667"/>
            <a:chExt cx="1552222" cy="1862667"/>
          </a:xfrm>
        </p:grpSpPr>
        <p:pic>
          <p:nvPicPr>
            <p:cNvPr id="79" name="Picture 78"/>
            <p:cNvPicPr>
              <a:picLocks noChangeAspect="1"/>
            </p:cNvPicPr>
            <p:nvPr/>
          </p:nvPicPr>
          <p:blipFill>
            <a:blip r:embed="rId3"/>
            <a:stretch>
              <a:fillRect/>
            </a:stretch>
          </p:blipFill>
          <p:spPr>
            <a:xfrm>
              <a:off x="6057194" y="4910667"/>
              <a:ext cx="1552222" cy="1862667"/>
            </a:xfrm>
            <a:prstGeom prst="rect">
              <a:avLst/>
            </a:prstGeom>
          </p:spPr>
        </p:pic>
        <p:sp>
          <p:nvSpPr>
            <p:cNvPr id="83" name="5-Point Star 82"/>
            <p:cNvSpPr/>
            <p:nvPr/>
          </p:nvSpPr>
          <p:spPr>
            <a:xfrm>
              <a:off x="7217831" y="5283202"/>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3306039" y="5324057"/>
            <a:ext cx="957795" cy="1049869"/>
            <a:chOff x="7574137" y="4470396"/>
            <a:chExt cx="1552222" cy="1862667"/>
          </a:xfrm>
        </p:grpSpPr>
        <p:pic>
          <p:nvPicPr>
            <p:cNvPr id="84" name="Picture 83"/>
            <p:cNvPicPr>
              <a:picLocks noChangeAspect="1"/>
            </p:cNvPicPr>
            <p:nvPr/>
          </p:nvPicPr>
          <p:blipFill>
            <a:blip r:embed="rId3"/>
            <a:stretch>
              <a:fillRect/>
            </a:stretch>
          </p:blipFill>
          <p:spPr>
            <a:xfrm>
              <a:off x="7574137" y="4470396"/>
              <a:ext cx="1552222" cy="1862667"/>
            </a:xfrm>
            <a:prstGeom prst="rect">
              <a:avLst/>
            </a:prstGeom>
          </p:spPr>
        </p:pic>
        <p:sp>
          <p:nvSpPr>
            <p:cNvPr id="87" name="5-Point Star 86"/>
            <p:cNvSpPr/>
            <p:nvPr/>
          </p:nvSpPr>
          <p:spPr>
            <a:xfrm>
              <a:off x="8175625" y="535093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4" name="Straight Connector 93"/>
          <p:cNvCxnSpPr>
            <a:stCxn id="2" idx="2"/>
            <a:endCxn id="17" idx="0"/>
          </p:cNvCxnSpPr>
          <p:nvPr/>
        </p:nvCxnSpPr>
        <p:spPr>
          <a:xfrm rot="16200000" flipH="1">
            <a:off x="4477151" y="1238119"/>
            <a:ext cx="558256" cy="68666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 idx="2"/>
            <a:endCxn id="22" idx="0"/>
          </p:cNvCxnSpPr>
          <p:nvPr/>
        </p:nvCxnSpPr>
        <p:spPr>
          <a:xfrm rot="16200000" flipH="1">
            <a:off x="5229035" y="486236"/>
            <a:ext cx="558256" cy="21904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2" idx="2"/>
            <a:endCxn id="12" idx="0"/>
          </p:cNvCxnSpPr>
          <p:nvPr/>
        </p:nvCxnSpPr>
        <p:spPr>
          <a:xfrm rot="5400000">
            <a:off x="3801011" y="1220021"/>
            <a:ext cx="529624" cy="694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2" idx="2"/>
            <a:endCxn id="7" idx="0"/>
          </p:cNvCxnSpPr>
          <p:nvPr/>
        </p:nvCxnSpPr>
        <p:spPr>
          <a:xfrm rot="5400000">
            <a:off x="3058362" y="455508"/>
            <a:ext cx="507768" cy="2201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7" idx="2"/>
            <a:endCxn id="27" idx="0"/>
          </p:cNvCxnSpPr>
          <p:nvPr/>
        </p:nvCxnSpPr>
        <p:spPr>
          <a:xfrm rot="5400000">
            <a:off x="1312070" y="2698085"/>
            <a:ext cx="737601" cy="1061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7" idx="2"/>
            <a:endCxn id="50" idx="0"/>
          </p:cNvCxnSpPr>
          <p:nvPr/>
        </p:nvCxnSpPr>
        <p:spPr>
          <a:xfrm rot="16200000" flipH="1">
            <a:off x="2016466" y="3055038"/>
            <a:ext cx="775014" cy="3848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7" idx="2"/>
            <a:endCxn id="62" idx="0"/>
          </p:cNvCxnSpPr>
          <p:nvPr/>
        </p:nvCxnSpPr>
        <p:spPr>
          <a:xfrm rot="16200000" flipH="1">
            <a:off x="2703997" y="2367511"/>
            <a:ext cx="737601" cy="17225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2" idx="2"/>
            <a:endCxn id="32" idx="0"/>
          </p:cNvCxnSpPr>
          <p:nvPr/>
        </p:nvCxnSpPr>
        <p:spPr>
          <a:xfrm rot="16200000" flipH="1">
            <a:off x="4109193" y="2491334"/>
            <a:ext cx="715745" cy="14967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stCxn id="12" idx="2"/>
            <a:endCxn id="55" idx="0"/>
          </p:cNvCxnSpPr>
          <p:nvPr/>
        </p:nvCxnSpPr>
        <p:spPr>
          <a:xfrm rot="16200000" flipH="1">
            <a:off x="4798105" y="1802421"/>
            <a:ext cx="651703" cy="28105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12" idx="2"/>
            <a:endCxn id="27" idx="0"/>
          </p:cNvCxnSpPr>
          <p:nvPr/>
        </p:nvCxnSpPr>
        <p:spPr>
          <a:xfrm rot="5400000">
            <a:off x="2076578" y="1955433"/>
            <a:ext cx="715743" cy="25685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7" idx="2"/>
            <a:endCxn id="50" idx="0"/>
          </p:cNvCxnSpPr>
          <p:nvPr/>
        </p:nvCxnSpPr>
        <p:spPr>
          <a:xfrm rot="5400000">
            <a:off x="3485747" y="2021111"/>
            <a:ext cx="724524" cy="2503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a:endCxn id="37" idx="0"/>
          </p:cNvCxnSpPr>
          <p:nvPr/>
        </p:nvCxnSpPr>
        <p:spPr>
          <a:xfrm>
            <a:off x="5099615" y="2910452"/>
            <a:ext cx="2616319" cy="6537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7" idx="2"/>
            <a:endCxn id="32" idx="0"/>
          </p:cNvCxnSpPr>
          <p:nvPr/>
        </p:nvCxnSpPr>
        <p:spPr>
          <a:xfrm rot="16200000" flipH="1">
            <a:off x="4813958" y="3196105"/>
            <a:ext cx="687114" cy="1158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22" idx="2"/>
            <a:endCxn id="37" idx="0"/>
          </p:cNvCxnSpPr>
          <p:nvPr/>
        </p:nvCxnSpPr>
        <p:spPr>
          <a:xfrm rot="16200000" flipH="1">
            <a:off x="6832803" y="2681028"/>
            <a:ext cx="653705" cy="1112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22" idx="2"/>
            <a:endCxn id="55" idx="0"/>
          </p:cNvCxnSpPr>
          <p:nvPr/>
        </p:nvCxnSpPr>
        <p:spPr>
          <a:xfrm rot="5400000">
            <a:off x="6254759" y="3184899"/>
            <a:ext cx="623070" cy="741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22" idx="2"/>
            <a:endCxn id="62" idx="0"/>
          </p:cNvCxnSpPr>
          <p:nvPr/>
        </p:nvCxnSpPr>
        <p:spPr>
          <a:xfrm rot="5400000">
            <a:off x="4925157" y="1919341"/>
            <a:ext cx="687112" cy="2669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27" idx="2"/>
            <a:endCxn id="68" idx="0"/>
          </p:cNvCxnSpPr>
          <p:nvPr/>
        </p:nvCxnSpPr>
        <p:spPr>
          <a:xfrm rot="16200000" flipH="1">
            <a:off x="1425056" y="4372568"/>
            <a:ext cx="676627" cy="1226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84" idx="0"/>
            <a:endCxn id="27" idx="2"/>
          </p:cNvCxnSpPr>
          <p:nvPr/>
        </p:nvCxnSpPr>
        <p:spPr>
          <a:xfrm rot="16200000" flipV="1">
            <a:off x="2129251" y="3668371"/>
            <a:ext cx="676625" cy="2634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74" idx="0"/>
            <a:endCxn id="50" idx="2"/>
          </p:cNvCxnSpPr>
          <p:nvPr/>
        </p:nvCxnSpPr>
        <p:spPr>
          <a:xfrm rot="16200000" flipV="1">
            <a:off x="3586305" y="3694942"/>
            <a:ext cx="639215" cy="2619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50" idx="2"/>
            <a:endCxn id="84" idx="0"/>
          </p:cNvCxnSpPr>
          <p:nvPr/>
        </p:nvCxnSpPr>
        <p:spPr>
          <a:xfrm rot="16200000" flipH="1">
            <a:off x="2871063" y="4410183"/>
            <a:ext cx="639215" cy="11885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62" idx="2"/>
            <a:endCxn id="74" idx="0"/>
          </p:cNvCxnSpPr>
          <p:nvPr/>
        </p:nvCxnSpPr>
        <p:spPr>
          <a:xfrm rot="16200000" flipH="1">
            <a:off x="4236421" y="4345059"/>
            <a:ext cx="676625" cy="12813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a:stCxn id="62" idx="2"/>
          </p:cNvCxnSpPr>
          <p:nvPr/>
        </p:nvCxnSpPr>
        <p:spPr>
          <a:xfrm rot="5400000">
            <a:off x="2826003" y="4216017"/>
            <a:ext cx="676629" cy="1539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32" idx="2"/>
            <a:endCxn id="84" idx="0"/>
          </p:cNvCxnSpPr>
          <p:nvPr/>
        </p:nvCxnSpPr>
        <p:spPr>
          <a:xfrm rot="5400000">
            <a:off x="4161868" y="4270505"/>
            <a:ext cx="676625" cy="14304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79" idx="0"/>
            <a:endCxn id="32" idx="2"/>
          </p:cNvCxnSpPr>
          <p:nvPr/>
        </p:nvCxnSpPr>
        <p:spPr>
          <a:xfrm rot="16200000" flipV="1">
            <a:off x="5571088" y="4291765"/>
            <a:ext cx="676625" cy="1387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55" idx="2"/>
            <a:endCxn id="79" idx="0"/>
          </p:cNvCxnSpPr>
          <p:nvPr/>
        </p:nvCxnSpPr>
        <p:spPr>
          <a:xfrm rot="16200000" flipH="1">
            <a:off x="6195963" y="4916637"/>
            <a:ext cx="740667" cy="741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55" idx="2"/>
            <a:endCxn id="68" idx="0"/>
          </p:cNvCxnSpPr>
          <p:nvPr/>
        </p:nvCxnSpPr>
        <p:spPr>
          <a:xfrm rot="5400000">
            <a:off x="4082542" y="2877394"/>
            <a:ext cx="740669" cy="41526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37" idx="2"/>
            <a:endCxn id="79" idx="0"/>
          </p:cNvCxnSpPr>
          <p:nvPr/>
        </p:nvCxnSpPr>
        <p:spPr>
          <a:xfrm rot="5400000">
            <a:off x="6804641" y="4412767"/>
            <a:ext cx="710032" cy="11125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37" idx="2"/>
            <a:endCxn id="74" idx="0"/>
          </p:cNvCxnSpPr>
          <p:nvPr/>
        </p:nvCxnSpPr>
        <p:spPr>
          <a:xfrm rot="5400000">
            <a:off x="6110662" y="3718784"/>
            <a:ext cx="710032" cy="2500514"/>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64555" y="1749779"/>
            <a:ext cx="3885727" cy="267691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0"/>
          <p:cNvGrpSpPr/>
          <p:nvPr/>
        </p:nvGrpSpPr>
        <p:grpSpPr>
          <a:xfrm>
            <a:off x="1730052"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0" name="Straight Connector 49"/>
          <p:cNvCxnSpPr>
            <a:stCxn id="54" idx="2"/>
            <a:endCxn id="55" idx="0"/>
          </p:cNvCxnSpPr>
          <p:nvPr/>
        </p:nvCxnSpPr>
        <p:spPr>
          <a:xfrm rot="5400000">
            <a:off x="3106345" y="1931323"/>
            <a:ext cx="493929" cy="1626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54" idx="2"/>
            <a:endCxn id="56" idx="0"/>
          </p:cNvCxnSpPr>
          <p:nvPr/>
        </p:nvCxnSpPr>
        <p:spPr>
          <a:xfrm rot="16200000" flipH="1">
            <a:off x="4029318" y="2634967"/>
            <a:ext cx="2323927" cy="2049328"/>
          </a:xfrm>
          <a:prstGeom prst="line">
            <a:avLst/>
          </a:prstGeom>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2906891" y="1030110"/>
            <a:ext cx="2519459"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5" name="Rounded Rectangle 54"/>
          <p:cNvSpPr/>
          <p:nvPr/>
        </p:nvSpPr>
        <p:spPr>
          <a:xfrm>
            <a:off x="1453444" y="2991596"/>
            <a:ext cx="2173113"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Rounded Rectangle 55"/>
          <p:cNvSpPr/>
          <p:nvPr/>
        </p:nvSpPr>
        <p:spPr>
          <a:xfrm>
            <a:off x="5178782" y="4821596"/>
            <a:ext cx="2074332"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LF + Simple </a:t>
            </a:r>
            <a:r>
              <a:rPr lang="en-US" dirty="0" smtClean="0"/>
              <a:t>lexical entry for </a:t>
            </a:r>
            <a:r>
              <a:rPr lang="en-US" i="1" dirty="0" smtClean="0"/>
              <a:t>some</a:t>
            </a:r>
            <a:endParaRPr lang="en-US" dirty="0"/>
          </a:p>
        </p:txBody>
      </p:sp>
      <p:sp>
        <p:nvSpPr>
          <p:cNvPr id="3" name="Content Placeholder 2"/>
          <p:cNvSpPr>
            <a:spLocks noGrp="1"/>
          </p:cNvSpPr>
          <p:nvPr>
            <p:ph sz="quarter" idx="1"/>
          </p:nvPr>
        </p:nvSpPr>
        <p:spPr/>
        <p:txBody>
          <a:bodyPr/>
          <a:lstStyle/>
          <a:p>
            <a:pPr>
              <a:buNone/>
            </a:pPr>
            <a:r>
              <a:rPr lang="en-US" smtClean="0"/>
              <a:t>LF: </a:t>
            </a:r>
            <a:r>
              <a:rPr lang="en-US" cap="small" smtClean="0"/>
              <a:t>some</a:t>
            </a:r>
            <a:r>
              <a:rPr lang="en-US" smtClean="0"/>
              <a:t>(7)(</a:t>
            </a:r>
            <a:r>
              <a:rPr lang="en-US" cap="small" smtClean="0"/>
              <a:t>mere</a:t>
            </a:r>
            <a:r>
              <a:rPr lang="en-US" smtClean="0"/>
              <a:t>(</a:t>
            </a:r>
            <a:r>
              <a:rPr lang="en-US" cap="small" smtClean="0"/>
              <a:t>child</a:t>
            </a:r>
            <a:r>
              <a:rPr lang="en-US" smtClean="0"/>
              <a:t>))(</a:t>
            </a:r>
            <a:r>
              <a:rPr lang="en-US" cap="small" smtClean="0"/>
              <a:t>succeeded</a:t>
            </a:r>
            <a:r>
              <a:rPr lang="en-US" smtClean="0"/>
              <a:t>)</a:t>
            </a:r>
            <a:endParaRPr lang="en-US" cap="small" smtClean="0"/>
          </a:p>
          <a:p>
            <a:pPr>
              <a:buNone/>
            </a:pPr>
            <a:r>
              <a:rPr lang="en-US" cap="small" smtClean="0"/>
              <a:t>some</a:t>
            </a:r>
            <a:r>
              <a:rPr lang="en-US" smtClean="0"/>
              <a:t> </a:t>
            </a:r>
            <a:r>
              <a:rPr lang="en-US" dirty="0" smtClean="0"/>
              <a:t>= </a:t>
            </a:r>
            <a:r>
              <a:rPr lang="en-US" dirty="0" smtClean="0">
                <a:sym typeface="Symbol"/>
              </a:rPr>
              <a:t></a:t>
            </a:r>
            <a:r>
              <a:rPr lang="en-US" dirty="0" smtClean="0"/>
              <a:t>D . </a:t>
            </a:r>
            <a:r>
              <a:rPr lang="en-US" dirty="0" smtClean="0">
                <a:sym typeface="Symbol"/>
              </a:rPr>
              <a:t></a:t>
            </a:r>
            <a:r>
              <a:rPr lang="en-US" dirty="0" smtClean="0"/>
              <a:t>P . </a:t>
            </a:r>
            <a:r>
              <a:rPr lang="en-US" dirty="0" smtClean="0">
                <a:sym typeface="Symbol"/>
              </a:rPr>
              <a:t></a:t>
            </a:r>
            <a:r>
              <a:rPr lang="en-US" dirty="0" smtClean="0"/>
              <a:t>P' . { &lt;S,S'&gt; | </a:t>
            </a:r>
            <a:r>
              <a:rPr lang="en-US" dirty="0" err="1" smtClean="0">
                <a:sym typeface="Symbol"/>
              </a:rPr>
              <a:t></a:t>
            </a:r>
            <a:r>
              <a:rPr lang="en-US" dirty="0" err="1" smtClean="0"/>
              <a:t>S</a:t>
            </a:r>
            <a:r>
              <a:rPr lang="en-US" baseline="-25000" dirty="0" err="1" smtClean="0"/>
              <a:t>in</a:t>
            </a:r>
            <a:r>
              <a:rPr lang="en-US" dirty="0" smtClean="0"/>
              <a:t> </a:t>
            </a:r>
            <a:r>
              <a:rPr lang="en-US" dirty="0" err="1" smtClean="0">
                <a:sym typeface="Symbol"/>
              </a:rPr>
              <a:t></a:t>
            </a:r>
            <a:r>
              <a:rPr lang="en-US" dirty="0" err="1" smtClean="0"/>
              <a:t>S</a:t>
            </a:r>
            <a:r>
              <a:rPr lang="en-US" baseline="-25000" dirty="0" err="1" smtClean="0"/>
              <a:t>res</a:t>
            </a:r>
            <a:r>
              <a:rPr lang="en-US" dirty="0" smtClean="0"/>
              <a:t> </a:t>
            </a:r>
          </a:p>
          <a:p>
            <a:pPr>
              <a:buNone/>
            </a:pPr>
            <a:r>
              <a:rPr lang="en-US" dirty="0" smtClean="0"/>
              <a:t>                                          </a:t>
            </a:r>
            <a:r>
              <a:rPr lang="en-US" dirty="0" err="1" smtClean="0"/>
              <a:t>S[+D]S</a:t>
            </a:r>
            <a:r>
              <a:rPr lang="en-US" baseline="-25000" dirty="0" err="1" smtClean="0"/>
              <a:t>in</a:t>
            </a:r>
            <a:r>
              <a:rPr lang="en-US" dirty="0" err="1" smtClean="0"/>
              <a:t>[P(D)]S</a:t>
            </a:r>
            <a:r>
              <a:rPr lang="en-US" baseline="-25000" dirty="0" err="1" smtClean="0"/>
              <a:t>res</a:t>
            </a:r>
            <a:r>
              <a:rPr lang="en-US" dirty="0" err="1" smtClean="0"/>
              <a:t>[P'(D)</a:t>
            </a:r>
            <a:r>
              <a:rPr lang="en-US" err="1" smtClean="0"/>
              <a:t>]</a:t>
            </a:r>
            <a:r>
              <a:rPr lang="en-US" smtClean="0"/>
              <a:t>S'  </a:t>
            </a:r>
            <a:r>
              <a:rPr lang="en-US" dirty="0" smtClean="0"/>
              <a:t>}</a:t>
            </a:r>
          </a:p>
          <a:p>
            <a:pPr>
              <a:buNone/>
            </a:pPr>
            <a:r>
              <a:rPr lang="en-US" dirty="0" smtClean="0"/>
              <a:t> </a:t>
            </a:r>
          </a:p>
          <a:p>
            <a:pPr>
              <a:buNone/>
            </a:pPr>
            <a:r>
              <a:rPr lang="en-US" dirty="0" smtClean="0"/>
              <a:t>	where </a:t>
            </a:r>
            <a:r>
              <a:rPr lang="en-US" dirty="0" err="1" smtClean="0"/>
              <a:t>S[+D]S</a:t>
            </a:r>
            <a:r>
              <a:rPr lang="en-US" baseline="-25000" dirty="0" err="1" smtClean="0"/>
              <a:t>in</a:t>
            </a:r>
            <a:r>
              <a:rPr lang="en-US" dirty="0" smtClean="0"/>
              <a:t> requires D to be undefined in all assignments in S and mapped to an arbitrary object </a:t>
            </a:r>
            <a:r>
              <a:rPr lang="en-US" smtClean="0"/>
              <a:t>in S'</a:t>
            </a:r>
          </a:p>
          <a:p>
            <a:pPr>
              <a:buNone/>
            </a:pPr>
            <a:endParaRPr lang="en-US" smtClean="0"/>
          </a:p>
          <a:p>
            <a:pPr>
              <a:buNone/>
            </a:pPr>
            <a:r>
              <a:rPr lang="en-US" cap="small" dirty="0" smtClean="0"/>
              <a:t>some</a:t>
            </a:r>
            <a:r>
              <a:rPr lang="en-US" dirty="0" smtClean="0"/>
              <a:t>(7)(</a:t>
            </a:r>
            <a:r>
              <a:rPr lang="en-US" cap="small" dirty="0" smtClean="0"/>
              <a:t>mere</a:t>
            </a:r>
            <a:r>
              <a:rPr lang="en-US" dirty="0" smtClean="0"/>
              <a:t>(</a:t>
            </a:r>
            <a:r>
              <a:rPr lang="en-US" cap="small" dirty="0" smtClean="0"/>
              <a:t>child</a:t>
            </a:r>
            <a:r>
              <a:rPr lang="en-US" dirty="0" smtClean="0"/>
              <a:t>))(</a:t>
            </a:r>
            <a:r>
              <a:rPr lang="en-US" cap="small" dirty="0" smtClean="0"/>
              <a:t>succeeded</a:t>
            </a:r>
            <a:r>
              <a:rPr lang="en-US" dirty="0" smtClean="0"/>
              <a:t>)</a:t>
            </a:r>
          </a:p>
          <a:p>
            <a:pPr>
              <a:buNone/>
            </a:pPr>
            <a:r>
              <a:rPr lang="en-US" dirty="0" smtClean="0"/>
              <a:t>={ &lt;S,S'&gt; | </a:t>
            </a:r>
            <a:r>
              <a:rPr lang="en-US" dirty="0" err="1" smtClean="0">
                <a:sym typeface="Symbol"/>
              </a:rPr>
              <a:t></a:t>
            </a:r>
            <a:r>
              <a:rPr lang="en-US" dirty="0" err="1" smtClean="0"/>
              <a:t>S</a:t>
            </a:r>
            <a:r>
              <a:rPr lang="en-US" baseline="-25000" dirty="0" err="1" smtClean="0"/>
              <a:t>in</a:t>
            </a:r>
            <a:r>
              <a:rPr lang="en-US" dirty="0" smtClean="0"/>
              <a:t> </a:t>
            </a:r>
            <a:r>
              <a:rPr lang="en-US" dirty="0" err="1" smtClean="0">
                <a:sym typeface="Symbol"/>
              </a:rPr>
              <a:t></a:t>
            </a:r>
            <a:r>
              <a:rPr lang="en-US" dirty="0" err="1" smtClean="0"/>
              <a:t>S</a:t>
            </a:r>
            <a:r>
              <a:rPr lang="en-US" baseline="-25000" dirty="0" err="1" smtClean="0"/>
              <a:t>res</a:t>
            </a:r>
            <a:r>
              <a:rPr lang="en-US" baseline="-25000" dirty="0" smtClean="0"/>
              <a:t> </a:t>
            </a:r>
          </a:p>
          <a:p>
            <a:pPr>
              <a:buNone/>
            </a:pPr>
            <a:r>
              <a:rPr lang="en-US" baseline="-25000" dirty="0" smtClean="0"/>
              <a:t>                                 </a:t>
            </a:r>
            <a:r>
              <a:rPr lang="en-US" dirty="0" smtClean="0"/>
              <a:t>S[+7]S</a:t>
            </a:r>
            <a:r>
              <a:rPr lang="en-US" baseline="-25000" dirty="0" smtClean="0"/>
              <a:t>in</a:t>
            </a:r>
            <a:r>
              <a:rPr lang="en-US" dirty="0" smtClean="0"/>
              <a:t>[</a:t>
            </a:r>
            <a:r>
              <a:rPr lang="en-US" cap="small" dirty="0" smtClean="0"/>
              <a:t>mere</a:t>
            </a:r>
            <a:r>
              <a:rPr lang="en-US" dirty="0" smtClean="0"/>
              <a:t>(</a:t>
            </a:r>
            <a:r>
              <a:rPr lang="en-US" cap="small" dirty="0" smtClean="0"/>
              <a:t>child</a:t>
            </a:r>
            <a:r>
              <a:rPr lang="en-US" dirty="0" smtClean="0"/>
              <a:t>)(7)]S</a:t>
            </a:r>
            <a:r>
              <a:rPr lang="en-US" baseline="-25000" dirty="0" smtClean="0"/>
              <a:t>res</a:t>
            </a:r>
            <a:r>
              <a:rPr lang="en-US" dirty="0" smtClean="0"/>
              <a:t>[</a:t>
            </a:r>
            <a:r>
              <a:rPr lang="en-US" cap="small" dirty="0" smtClean="0"/>
              <a:t>succeeded</a:t>
            </a:r>
            <a:r>
              <a:rPr lang="en-US" dirty="0" smtClean="0"/>
              <a:t>(7)]S' }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0"/>
          <p:cNvGrpSpPr/>
          <p:nvPr/>
        </p:nvGrpSpPr>
        <p:grpSpPr>
          <a:xfrm>
            <a:off x="1730052"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0" name="Straight Connector 49"/>
          <p:cNvCxnSpPr>
            <a:stCxn id="54" idx="2"/>
            <a:endCxn id="55" idx="0"/>
          </p:cNvCxnSpPr>
          <p:nvPr/>
        </p:nvCxnSpPr>
        <p:spPr>
          <a:xfrm rot="5400000">
            <a:off x="3106345" y="1931323"/>
            <a:ext cx="493929" cy="162661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54" idx="2"/>
            <a:endCxn id="56" idx="0"/>
          </p:cNvCxnSpPr>
          <p:nvPr/>
        </p:nvCxnSpPr>
        <p:spPr>
          <a:xfrm rot="16200000" flipH="1">
            <a:off x="4029318" y="2634967"/>
            <a:ext cx="2323927" cy="2049328"/>
          </a:xfrm>
          <a:prstGeom prst="line">
            <a:avLst/>
          </a:prstGeom>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2906891" y="1030110"/>
            <a:ext cx="2519459"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5" name="Rounded Rectangle 54"/>
          <p:cNvSpPr/>
          <p:nvPr/>
        </p:nvSpPr>
        <p:spPr>
          <a:xfrm>
            <a:off x="1453444" y="2991596"/>
            <a:ext cx="2173113"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Rounded Rectangle 55"/>
          <p:cNvSpPr/>
          <p:nvPr/>
        </p:nvSpPr>
        <p:spPr>
          <a:xfrm>
            <a:off x="5178782" y="4821596"/>
            <a:ext cx="2074332"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17" name="Rectangle 16"/>
          <p:cNvSpPr/>
          <p:nvPr/>
        </p:nvSpPr>
        <p:spPr>
          <a:xfrm>
            <a:off x="1965960" y="118872"/>
            <a:ext cx="5325464" cy="461665"/>
          </a:xfrm>
          <a:prstGeom prst="rect">
            <a:avLst/>
          </a:prstGeom>
        </p:spPr>
        <p:txBody>
          <a:bodyPr wrap="none">
            <a:spAutoFit/>
          </a:bodyPr>
          <a:lstStyle/>
          <a:p>
            <a:r>
              <a:rPr lang="en-US" sz="2400" dirty="0" smtClean="0">
                <a:solidFill>
                  <a:srgbClr val="9B2D1F"/>
                </a:solidFill>
              </a:rPr>
              <a:t>S</a:t>
            </a:r>
            <a:r>
              <a:rPr lang="en-US" sz="2400" dirty="0" smtClean="0"/>
              <a:t>[+7]S</a:t>
            </a:r>
            <a:r>
              <a:rPr lang="en-US" sz="2400" baseline="-25000" dirty="0" smtClean="0"/>
              <a:t>in</a:t>
            </a:r>
            <a:r>
              <a:rPr lang="en-US" sz="2400" dirty="0" smtClean="0"/>
              <a:t>[</a:t>
            </a:r>
            <a:r>
              <a:rPr lang="en-US" sz="2400" cap="small" dirty="0" smtClean="0"/>
              <a:t>mere</a:t>
            </a:r>
            <a:r>
              <a:rPr lang="en-US" sz="2400" dirty="0" smtClean="0"/>
              <a:t>(</a:t>
            </a:r>
            <a:r>
              <a:rPr lang="en-US" sz="2400" cap="small" dirty="0" smtClean="0"/>
              <a:t>child</a:t>
            </a:r>
            <a:r>
              <a:rPr lang="en-US" sz="2400" dirty="0" smtClean="0"/>
              <a:t>)(7)]S</a:t>
            </a:r>
            <a:r>
              <a:rPr lang="en-US" sz="2400" baseline="-25000" dirty="0" smtClean="0"/>
              <a:t>res</a:t>
            </a:r>
            <a:r>
              <a:rPr lang="en-US" sz="2400" dirty="0" smtClean="0"/>
              <a:t>[</a:t>
            </a:r>
            <a:r>
              <a:rPr lang="en-US" sz="2400" cap="small" dirty="0" smtClean="0"/>
              <a:t>succeeded</a:t>
            </a:r>
            <a:r>
              <a:rPr lang="en-US" sz="2400" dirty="0" smtClean="0"/>
              <a:t>(7)]S' </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0"/>
          <p:cNvGrpSpPr/>
          <p:nvPr/>
        </p:nvGrpSpPr>
        <p:grpSpPr>
          <a:xfrm>
            <a:off x="284004" y="3074991"/>
            <a:ext cx="1586073" cy="1181955"/>
            <a:chOff x="256975" y="1743590"/>
            <a:chExt cx="1882391" cy="1520622"/>
          </a:xfrm>
        </p:grpSpPr>
        <p:pic>
          <p:nvPicPr>
            <p:cNvPr id="14" name="Picture 13"/>
            <p:cNvPicPr>
              <a:picLocks noChangeAspect="1"/>
            </p:cNvPicPr>
            <p:nvPr/>
          </p:nvPicPr>
          <p:blipFill>
            <a:blip r:embed="rId3"/>
            <a:stretch>
              <a:fillRect/>
            </a:stretch>
          </p:blipFill>
          <p:spPr>
            <a:xfrm>
              <a:off x="256975" y="1854236"/>
              <a:ext cx="1882391" cy="1409976"/>
            </a:xfrm>
            <a:prstGeom prst="rect">
              <a:avLst/>
            </a:prstGeom>
          </p:spPr>
        </p:pic>
        <p:sp>
          <p:nvSpPr>
            <p:cNvPr id="15" name="5-Point Star 14"/>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p:cNvSpPr/>
          <p:nvPr/>
        </p:nvSpPr>
        <p:spPr>
          <a:xfrm>
            <a:off x="284003" y="3940985"/>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grpSp>
        <p:nvGrpSpPr>
          <p:cNvPr id="3" name="Group 50"/>
          <p:cNvGrpSpPr/>
          <p:nvPr/>
        </p:nvGrpSpPr>
        <p:grpSpPr>
          <a:xfrm>
            <a:off x="1927606"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0"/>
          <p:cNvGrpSpPr/>
          <p:nvPr/>
        </p:nvGrpSpPr>
        <p:grpSpPr>
          <a:xfrm>
            <a:off x="3583569" y="3074991"/>
            <a:ext cx="1586073"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9"/>
          <p:cNvGrpSpPr/>
          <p:nvPr/>
        </p:nvGrpSpPr>
        <p:grpSpPr>
          <a:xfrm>
            <a:off x="5065889"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49"/>
          <p:cNvGrpSpPr/>
          <p:nvPr/>
        </p:nvGrpSpPr>
        <p:grpSpPr>
          <a:xfrm>
            <a:off x="1672525" y="1216137"/>
            <a:ext cx="1647487" cy="1099469"/>
            <a:chOff x="1198171" y="291860"/>
            <a:chExt cx="1882391" cy="1409976"/>
          </a:xfrm>
        </p:grpSpPr>
        <p:pic>
          <p:nvPicPr>
            <p:cNvPr id="24" name="Picture 23"/>
            <p:cNvPicPr>
              <a:picLocks noChangeAspect="1"/>
            </p:cNvPicPr>
            <p:nvPr/>
          </p:nvPicPr>
          <p:blipFill>
            <a:blip r:embed="rId3"/>
            <a:stretch>
              <a:fillRect/>
            </a:stretch>
          </p:blipFill>
          <p:spPr>
            <a:xfrm>
              <a:off x="1198171" y="291860"/>
              <a:ext cx="1882391" cy="1409976"/>
            </a:xfrm>
            <a:prstGeom prst="rect">
              <a:avLst/>
            </a:prstGeom>
          </p:spPr>
        </p:pic>
        <p:sp>
          <p:nvSpPr>
            <p:cNvPr id="25" name="5-Point Star 24"/>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51"/>
          <p:cNvGrpSpPr/>
          <p:nvPr/>
        </p:nvGrpSpPr>
        <p:grpSpPr>
          <a:xfrm>
            <a:off x="3873859" y="4981262"/>
            <a:ext cx="1517933" cy="1095952"/>
            <a:chOff x="2200172" y="1854236"/>
            <a:chExt cx="1882391" cy="1409976"/>
          </a:xfrm>
        </p:grpSpPr>
        <p:pic>
          <p:nvPicPr>
            <p:cNvPr id="28" name="Picture 27"/>
            <p:cNvPicPr>
              <a:picLocks noChangeAspect="1"/>
            </p:cNvPicPr>
            <p:nvPr/>
          </p:nvPicPr>
          <p:blipFill>
            <a:blip r:embed="rId3"/>
            <a:stretch>
              <a:fillRect/>
            </a:stretch>
          </p:blipFill>
          <p:spPr>
            <a:xfrm>
              <a:off x="2200172" y="1854236"/>
              <a:ext cx="1882391" cy="1409976"/>
            </a:xfrm>
            <a:prstGeom prst="rect">
              <a:avLst/>
            </a:prstGeom>
          </p:spPr>
        </p:pic>
        <p:sp>
          <p:nvSpPr>
            <p:cNvPr id="29" name="5-Point Star 28"/>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51"/>
          <p:cNvGrpSpPr/>
          <p:nvPr/>
        </p:nvGrpSpPr>
        <p:grpSpPr>
          <a:xfrm>
            <a:off x="6997903" y="4981262"/>
            <a:ext cx="1517933" cy="1095952"/>
            <a:chOff x="2077679" y="1836082"/>
            <a:chExt cx="1882391" cy="1409976"/>
          </a:xfrm>
        </p:grpSpPr>
        <p:pic>
          <p:nvPicPr>
            <p:cNvPr id="31" name="Picture 30"/>
            <p:cNvPicPr>
              <a:picLocks noChangeAspect="1"/>
            </p:cNvPicPr>
            <p:nvPr/>
          </p:nvPicPr>
          <p:blipFill>
            <a:blip r:embed="rId3"/>
            <a:stretch>
              <a:fillRect/>
            </a:stretch>
          </p:blipFill>
          <p:spPr>
            <a:xfrm>
              <a:off x="2077679" y="1836082"/>
              <a:ext cx="1882391" cy="1409976"/>
            </a:xfrm>
            <a:prstGeom prst="rect">
              <a:avLst/>
            </a:prstGeom>
          </p:spPr>
        </p:pic>
        <p:sp>
          <p:nvSpPr>
            <p:cNvPr id="32" name="5-Point Star 31"/>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2420425"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34" name="Rectangle 33"/>
          <p:cNvSpPr/>
          <p:nvPr/>
        </p:nvSpPr>
        <p:spPr>
          <a:xfrm>
            <a:off x="4769183"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3" name="Rectangle 42"/>
          <p:cNvSpPr/>
          <p:nvPr/>
        </p:nvSpPr>
        <p:spPr>
          <a:xfrm>
            <a:off x="1672526" y="1972736"/>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4" name="Rectangle 43"/>
          <p:cNvSpPr/>
          <p:nvPr/>
        </p:nvSpPr>
        <p:spPr>
          <a:xfrm>
            <a:off x="3835668"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5" name="Rectangle 44"/>
          <p:cNvSpPr/>
          <p:nvPr/>
        </p:nvSpPr>
        <p:spPr>
          <a:xfrm>
            <a:off x="6363344"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6" name="Rectangle 45"/>
          <p:cNvSpPr/>
          <p:nvPr/>
        </p:nvSpPr>
        <p:spPr>
          <a:xfrm>
            <a:off x="3835668"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7" name="Rectangle 46"/>
          <p:cNvSpPr/>
          <p:nvPr/>
        </p:nvSpPr>
        <p:spPr>
          <a:xfrm>
            <a:off x="5889635"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8" name="Rectangle 47"/>
          <p:cNvSpPr/>
          <p:nvPr/>
        </p:nvSpPr>
        <p:spPr>
          <a:xfrm>
            <a:off x="7893226" y="580172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49" name="Straight Connector 48"/>
          <p:cNvCxnSpPr>
            <a:stCxn id="51" idx="2"/>
            <a:endCxn id="52" idx="0"/>
          </p:cNvCxnSpPr>
          <p:nvPr/>
        </p:nvCxnSpPr>
        <p:spPr>
          <a:xfrm rot="5400000">
            <a:off x="3230222" y="2015896"/>
            <a:ext cx="493929" cy="14574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51" idx="2"/>
            <a:endCxn id="63" idx="0"/>
          </p:cNvCxnSpPr>
          <p:nvPr/>
        </p:nvCxnSpPr>
        <p:spPr>
          <a:xfrm rot="16200000" flipH="1">
            <a:off x="4074549" y="2629038"/>
            <a:ext cx="2323927" cy="2061185"/>
          </a:xfrm>
          <a:prstGeom prst="line">
            <a:avLst/>
          </a:prstGeom>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1467556" y="1030110"/>
            <a:ext cx="5476726"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2" name="Rounded Rectangle 51"/>
          <p:cNvSpPr/>
          <p:nvPr/>
        </p:nvSpPr>
        <p:spPr>
          <a:xfrm>
            <a:off x="70559" y="2991596"/>
            <a:ext cx="5355791"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3" name="Rounded Rectangle 62"/>
          <p:cNvSpPr/>
          <p:nvPr/>
        </p:nvSpPr>
        <p:spPr>
          <a:xfrm>
            <a:off x="3583569" y="4821596"/>
            <a:ext cx="5367077"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5" name="Rectangle 64"/>
          <p:cNvSpPr/>
          <p:nvPr/>
        </p:nvSpPr>
        <p:spPr>
          <a:xfrm>
            <a:off x="1965341" y="121945"/>
            <a:ext cx="5325464" cy="461665"/>
          </a:xfrm>
          <a:prstGeom prst="rect">
            <a:avLst/>
          </a:prstGeom>
        </p:spPr>
        <p:txBody>
          <a:bodyPr wrap="none">
            <a:spAutoFit/>
          </a:bodyPr>
          <a:lstStyle/>
          <a:p>
            <a:r>
              <a:rPr lang="en-US" sz="2400" dirty="0" smtClean="0"/>
              <a:t>S[+7]</a:t>
            </a:r>
            <a:r>
              <a:rPr lang="en-US" sz="2400" dirty="0" smtClean="0">
                <a:solidFill>
                  <a:srgbClr val="9B2D1F"/>
                </a:solidFill>
              </a:rPr>
              <a:t>S</a:t>
            </a:r>
            <a:r>
              <a:rPr lang="en-US" sz="2400" baseline="-25000" dirty="0" smtClean="0">
                <a:solidFill>
                  <a:srgbClr val="9B2D1F"/>
                </a:solidFill>
              </a:rPr>
              <a:t>in</a:t>
            </a:r>
            <a:r>
              <a:rPr lang="en-US" sz="2400" dirty="0" smtClean="0"/>
              <a:t>[</a:t>
            </a:r>
            <a:r>
              <a:rPr lang="en-US" sz="2400" cap="small" dirty="0" smtClean="0"/>
              <a:t>mere</a:t>
            </a:r>
            <a:r>
              <a:rPr lang="en-US" sz="2400" dirty="0" smtClean="0"/>
              <a:t>(</a:t>
            </a:r>
            <a:r>
              <a:rPr lang="en-US" sz="2400" cap="small" dirty="0" smtClean="0"/>
              <a:t>child</a:t>
            </a:r>
            <a:r>
              <a:rPr lang="en-US" sz="2400" dirty="0" smtClean="0"/>
              <a:t>)(7)]S</a:t>
            </a:r>
            <a:r>
              <a:rPr lang="en-US" sz="2400" baseline="-25000" dirty="0" smtClean="0"/>
              <a:t>res</a:t>
            </a:r>
            <a:r>
              <a:rPr lang="en-US" sz="2400" dirty="0" smtClean="0"/>
              <a:t>[</a:t>
            </a:r>
            <a:r>
              <a:rPr lang="en-US" sz="2400" cap="small" dirty="0" smtClean="0"/>
              <a:t>succeeded</a:t>
            </a:r>
            <a:r>
              <a:rPr lang="en-US" sz="2400" dirty="0" smtClean="0"/>
              <a:t>(7)]S'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We have a problem.</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endParaRPr lang="en-US" dirty="0" smtClean="0"/>
          </a:p>
          <a:p>
            <a:pPr marL="514350" indent="-514350">
              <a:buNone/>
            </a:pPr>
            <a:r>
              <a:rPr lang="en-US" dirty="0" smtClean="0"/>
              <a:t>	7 is presupposed to be a child or higher.</a:t>
            </a:r>
          </a:p>
          <a:p>
            <a:pPr marL="514350" indent="-514350">
              <a:buNone/>
            </a:pPr>
            <a:endParaRPr lang="en-US" dirty="0" smtClean="0"/>
          </a:p>
          <a:p>
            <a:pPr marL="514350" indent="-514350">
              <a:buNone/>
            </a:pPr>
            <a:r>
              <a:rPr lang="en-US" dirty="0" smtClean="0"/>
              <a:t>	But we have introduced world-assignment pairs in which 7 is mapped to a baby.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Domain restriction</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r>
              <a:rPr lang="en-US" dirty="0" smtClean="0"/>
              <a:t>	Assumption: For a quantifier like </a:t>
            </a:r>
            <a:r>
              <a:rPr lang="en-US" i="1" dirty="0" smtClean="0"/>
              <a:t>some</a:t>
            </a:r>
            <a:r>
              <a:rPr lang="en-US" dirty="0" smtClean="0"/>
              <a:t>, the discourse referent it quantifies over can only be assigned to individuals that satisfy the scope predicate (e.g. </a:t>
            </a:r>
            <a:r>
              <a:rPr lang="en-US" i="1" dirty="0" smtClean="0"/>
              <a:t>kept the Dark Lord from returning</a:t>
            </a:r>
            <a:r>
              <a:rPr lang="en-US" dirty="0" smtClean="0"/>
              <a:t>) in some world. </a:t>
            </a:r>
          </a:p>
          <a:p>
            <a:pPr>
              <a:buNone/>
            </a:pPr>
            <a:endParaRPr lang="en-US" dirty="0" smtClean="0"/>
          </a:p>
          <a:p>
            <a:pPr>
              <a:buNone/>
            </a:pPr>
            <a:r>
              <a:rPr lang="en-US" cap="small" dirty="0" smtClean="0"/>
              <a:t>some</a:t>
            </a:r>
            <a:r>
              <a:rPr lang="en-US" dirty="0" smtClean="0"/>
              <a:t>(7)(</a:t>
            </a:r>
            <a:r>
              <a:rPr lang="en-US" cap="small" dirty="0" smtClean="0"/>
              <a:t>mere</a:t>
            </a:r>
            <a:r>
              <a:rPr lang="en-US" dirty="0" smtClean="0"/>
              <a:t>(</a:t>
            </a:r>
            <a:r>
              <a:rPr lang="en-US" cap="small" dirty="0" smtClean="0"/>
              <a:t>child</a:t>
            </a:r>
            <a:r>
              <a:rPr lang="en-US" dirty="0" smtClean="0"/>
              <a:t>))(</a:t>
            </a:r>
            <a:r>
              <a:rPr lang="en-US" cap="small" dirty="0" smtClean="0"/>
              <a:t>succeeded</a:t>
            </a:r>
            <a:r>
              <a:rPr lang="en-US" dirty="0" smtClean="0"/>
              <a:t>)</a:t>
            </a:r>
          </a:p>
          <a:p>
            <a:pPr>
              <a:buNone/>
            </a:pPr>
            <a:r>
              <a:rPr lang="en-US" dirty="0" smtClean="0"/>
              <a:t>={ &lt;S,S'&gt; | </a:t>
            </a:r>
            <a:r>
              <a:rPr lang="en-US" dirty="0" err="1" smtClean="0">
                <a:sym typeface="Symbol"/>
              </a:rPr>
              <a:t></a:t>
            </a:r>
            <a:r>
              <a:rPr lang="en-US" dirty="0" err="1" smtClean="0"/>
              <a:t>S</a:t>
            </a:r>
            <a:r>
              <a:rPr lang="en-US" baseline="-25000" dirty="0" err="1" smtClean="0"/>
              <a:t>in</a:t>
            </a:r>
            <a:r>
              <a:rPr lang="en-US" dirty="0" smtClean="0"/>
              <a:t> </a:t>
            </a:r>
            <a:r>
              <a:rPr lang="en-US" dirty="0" err="1" smtClean="0">
                <a:sym typeface="Symbol"/>
              </a:rPr>
              <a:t></a:t>
            </a:r>
            <a:r>
              <a:rPr lang="en-US" dirty="0" err="1" smtClean="0"/>
              <a:t>S</a:t>
            </a:r>
            <a:r>
              <a:rPr lang="en-US" baseline="-25000" dirty="0" err="1" smtClean="0"/>
              <a:t>dom</a:t>
            </a:r>
            <a:r>
              <a:rPr lang="en-US" baseline="-25000" dirty="0" smtClean="0"/>
              <a:t> </a:t>
            </a:r>
            <a:r>
              <a:rPr lang="en-US" dirty="0" err="1" smtClean="0">
                <a:sym typeface="Symbol"/>
              </a:rPr>
              <a:t></a:t>
            </a:r>
            <a:r>
              <a:rPr lang="en-US" dirty="0" err="1" smtClean="0"/>
              <a:t>S</a:t>
            </a:r>
            <a:r>
              <a:rPr lang="en-US" baseline="-25000" dirty="0" err="1" smtClean="0"/>
              <a:t>res</a:t>
            </a:r>
            <a:r>
              <a:rPr lang="en-US" baseline="-25000" dirty="0" smtClean="0"/>
              <a:t> </a:t>
            </a:r>
          </a:p>
          <a:p>
            <a:pPr>
              <a:buNone/>
            </a:pPr>
            <a:r>
              <a:rPr lang="en-US" baseline="-25000" dirty="0" smtClean="0"/>
              <a:t>           </a:t>
            </a:r>
            <a:r>
              <a:rPr lang="en-US" dirty="0" smtClean="0"/>
              <a:t>S[+7]S</a:t>
            </a:r>
            <a:r>
              <a:rPr lang="en-US" baseline="-25000" dirty="0" smtClean="0"/>
              <a:t>in</a:t>
            </a:r>
            <a:r>
              <a:rPr lang="en-US" dirty="0" smtClean="0"/>
              <a:t>[</a:t>
            </a:r>
            <a:r>
              <a:rPr lang="en-US" i="1" dirty="0" smtClean="0"/>
              <a:t>DR</a:t>
            </a:r>
            <a:r>
              <a:rPr lang="en-US" dirty="0" smtClean="0"/>
              <a:t>]S</a:t>
            </a:r>
            <a:r>
              <a:rPr lang="en-US" baseline="-25000" dirty="0" smtClean="0"/>
              <a:t>dom</a:t>
            </a:r>
            <a:r>
              <a:rPr lang="en-US" dirty="0" smtClean="0"/>
              <a:t>[</a:t>
            </a:r>
            <a:r>
              <a:rPr lang="en-US" cap="small" dirty="0" smtClean="0"/>
              <a:t>mere</a:t>
            </a:r>
            <a:r>
              <a:rPr lang="en-US" dirty="0" smtClean="0"/>
              <a:t>(</a:t>
            </a:r>
            <a:r>
              <a:rPr lang="en-US" cap="small" dirty="0" smtClean="0"/>
              <a:t>child</a:t>
            </a:r>
            <a:r>
              <a:rPr lang="en-US" dirty="0" smtClean="0"/>
              <a:t>)(7)]S</a:t>
            </a:r>
            <a:r>
              <a:rPr lang="en-US" baseline="-25000" dirty="0" smtClean="0"/>
              <a:t>res</a:t>
            </a:r>
            <a:r>
              <a:rPr lang="en-US" dirty="0" smtClean="0"/>
              <a:t>[</a:t>
            </a:r>
            <a:r>
              <a:rPr lang="en-US" cap="small" dirty="0" smtClean="0"/>
              <a:t>succeeded</a:t>
            </a:r>
            <a:r>
              <a:rPr lang="en-US" dirty="0" smtClean="0"/>
              <a:t>(7)]S' }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0"/>
          <p:cNvGrpSpPr/>
          <p:nvPr/>
        </p:nvGrpSpPr>
        <p:grpSpPr>
          <a:xfrm>
            <a:off x="284004" y="3074991"/>
            <a:ext cx="1586073" cy="1181955"/>
            <a:chOff x="256975" y="1743590"/>
            <a:chExt cx="1882391" cy="1520622"/>
          </a:xfrm>
        </p:grpSpPr>
        <p:pic>
          <p:nvPicPr>
            <p:cNvPr id="14" name="Picture 13"/>
            <p:cNvPicPr>
              <a:picLocks noChangeAspect="1"/>
            </p:cNvPicPr>
            <p:nvPr/>
          </p:nvPicPr>
          <p:blipFill>
            <a:blip r:embed="rId3"/>
            <a:stretch>
              <a:fillRect/>
            </a:stretch>
          </p:blipFill>
          <p:spPr>
            <a:xfrm>
              <a:off x="256975" y="1854236"/>
              <a:ext cx="1882391" cy="1409976"/>
            </a:xfrm>
            <a:prstGeom prst="rect">
              <a:avLst/>
            </a:prstGeom>
          </p:spPr>
        </p:pic>
        <p:sp>
          <p:nvSpPr>
            <p:cNvPr id="15" name="5-Point Star 14"/>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Rectangle 34"/>
          <p:cNvSpPr/>
          <p:nvPr/>
        </p:nvSpPr>
        <p:spPr>
          <a:xfrm>
            <a:off x="284003" y="3940985"/>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grpSp>
        <p:nvGrpSpPr>
          <p:cNvPr id="3" name="Group 50"/>
          <p:cNvGrpSpPr/>
          <p:nvPr/>
        </p:nvGrpSpPr>
        <p:grpSpPr>
          <a:xfrm>
            <a:off x="1927606"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0"/>
          <p:cNvGrpSpPr/>
          <p:nvPr/>
        </p:nvGrpSpPr>
        <p:grpSpPr>
          <a:xfrm>
            <a:off x="3583569" y="3074991"/>
            <a:ext cx="1586073"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9"/>
          <p:cNvGrpSpPr/>
          <p:nvPr/>
        </p:nvGrpSpPr>
        <p:grpSpPr>
          <a:xfrm>
            <a:off x="5065889"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49"/>
          <p:cNvGrpSpPr/>
          <p:nvPr/>
        </p:nvGrpSpPr>
        <p:grpSpPr>
          <a:xfrm>
            <a:off x="1672525" y="1216137"/>
            <a:ext cx="1647487" cy="1099469"/>
            <a:chOff x="1198171" y="291860"/>
            <a:chExt cx="1882391" cy="1409976"/>
          </a:xfrm>
        </p:grpSpPr>
        <p:pic>
          <p:nvPicPr>
            <p:cNvPr id="24" name="Picture 23"/>
            <p:cNvPicPr>
              <a:picLocks noChangeAspect="1"/>
            </p:cNvPicPr>
            <p:nvPr/>
          </p:nvPicPr>
          <p:blipFill>
            <a:blip r:embed="rId3"/>
            <a:stretch>
              <a:fillRect/>
            </a:stretch>
          </p:blipFill>
          <p:spPr>
            <a:xfrm>
              <a:off x="1198171" y="291860"/>
              <a:ext cx="1882391" cy="1409976"/>
            </a:xfrm>
            <a:prstGeom prst="rect">
              <a:avLst/>
            </a:prstGeom>
          </p:spPr>
        </p:pic>
        <p:sp>
          <p:nvSpPr>
            <p:cNvPr id="25" name="5-Point Star 24"/>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51"/>
          <p:cNvGrpSpPr/>
          <p:nvPr/>
        </p:nvGrpSpPr>
        <p:grpSpPr>
          <a:xfrm>
            <a:off x="3873859" y="4981262"/>
            <a:ext cx="1517933" cy="1095952"/>
            <a:chOff x="2200172" y="1854236"/>
            <a:chExt cx="1882391" cy="1409976"/>
          </a:xfrm>
        </p:grpSpPr>
        <p:pic>
          <p:nvPicPr>
            <p:cNvPr id="28" name="Picture 27"/>
            <p:cNvPicPr>
              <a:picLocks noChangeAspect="1"/>
            </p:cNvPicPr>
            <p:nvPr/>
          </p:nvPicPr>
          <p:blipFill>
            <a:blip r:embed="rId3"/>
            <a:stretch>
              <a:fillRect/>
            </a:stretch>
          </p:blipFill>
          <p:spPr>
            <a:xfrm>
              <a:off x="2200172" y="1854236"/>
              <a:ext cx="1882391" cy="1409976"/>
            </a:xfrm>
            <a:prstGeom prst="rect">
              <a:avLst/>
            </a:prstGeom>
          </p:spPr>
        </p:pic>
        <p:sp>
          <p:nvSpPr>
            <p:cNvPr id="29" name="5-Point Star 28"/>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51"/>
          <p:cNvGrpSpPr/>
          <p:nvPr/>
        </p:nvGrpSpPr>
        <p:grpSpPr>
          <a:xfrm>
            <a:off x="6997903" y="4981262"/>
            <a:ext cx="1517933" cy="1095952"/>
            <a:chOff x="2077679" y="1836082"/>
            <a:chExt cx="1882391" cy="1409976"/>
          </a:xfrm>
        </p:grpSpPr>
        <p:pic>
          <p:nvPicPr>
            <p:cNvPr id="31" name="Picture 30"/>
            <p:cNvPicPr>
              <a:picLocks noChangeAspect="1"/>
            </p:cNvPicPr>
            <p:nvPr/>
          </p:nvPicPr>
          <p:blipFill>
            <a:blip r:embed="rId3"/>
            <a:stretch>
              <a:fillRect/>
            </a:stretch>
          </p:blipFill>
          <p:spPr>
            <a:xfrm>
              <a:off x="2077679" y="1836082"/>
              <a:ext cx="1882391" cy="1409976"/>
            </a:xfrm>
            <a:prstGeom prst="rect">
              <a:avLst/>
            </a:prstGeom>
          </p:spPr>
        </p:pic>
        <p:sp>
          <p:nvSpPr>
            <p:cNvPr id="32" name="5-Point Star 31"/>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2420425"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34" name="Rectangle 33"/>
          <p:cNvSpPr/>
          <p:nvPr/>
        </p:nvSpPr>
        <p:spPr>
          <a:xfrm>
            <a:off x="4769183"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3" name="Rectangle 42"/>
          <p:cNvSpPr/>
          <p:nvPr/>
        </p:nvSpPr>
        <p:spPr>
          <a:xfrm>
            <a:off x="1672526" y="1972736"/>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4" name="Rectangle 43"/>
          <p:cNvSpPr/>
          <p:nvPr/>
        </p:nvSpPr>
        <p:spPr>
          <a:xfrm>
            <a:off x="3835668"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5" name="Rectangle 44"/>
          <p:cNvSpPr/>
          <p:nvPr/>
        </p:nvSpPr>
        <p:spPr>
          <a:xfrm>
            <a:off x="6363344"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6" name="Rectangle 45"/>
          <p:cNvSpPr/>
          <p:nvPr/>
        </p:nvSpPr>
        <p:spPr>
          <a:xfrm>
            <a:off x="3835668"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7" name="Rectangle 46"/>
          <p:cNvSpPr/>
          <p:nvPr/>
        </p:nvSpPr>
        <p:spPr>
          <a:xfrm>
            <a:off x="5889635"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8" name="Rectangle 47"/>
          <p:cNvSpPr/>
          <p:nvPr/>
        </p:nvSpPr>
        <p:spPr>
          <a:xfrm>
            <a:off x="7893226" y="580172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49" name="Straight Connector 48"/>
          <p:cNvCxnSpPr>
            <a:stCxn id="51" idx="2"/>
            <a:endCxn id="52" idx="0"/>
          </p:cNvCxnSpPr>
          <p:nvPr/>
        </p:nvCxnSpPr>
        <p:spPr>
          <a:xfrm rot="5400000">
            <a:off x="3230222" y="2015896"/>
            <a:ext cx="493929" cy="145746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51" idx="2"/>
            <a:endCxn id="63" idx="0"/>
          </p:cNvCxnSpPr>
          <p:nvPr/>
        </p:nvCxnSpPr>
        <p:spPr>
          <a:xfrm rot="16200000" flipH="1">
            <a:off x="4074549" y="2629038"/>
            <a:ext cx="2323927" cy="2061185"/>
          </a:xfrm>
          <a:prstGeom prst="line">
            <a:avLst/>
          </a:prstGeom>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1467556" y="1030110"/>
            <a:ext cx="5476726"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2" name="Rounded Rectangle 51"/>
          <p:cNvSpPr/>
          <p:nvPr/>
        </p:nvSpPr>
        <p:spPr>
          <a:xfrm>
            <a:off x="70559" y="2991596"/>
            <a:ext cx="5355791"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3" name="Rounded Rectangle 62"/>
          <p:cNvSpPr/>
          <p:nvPr/>
        </p:nvSpPr>
        <p:spPr>
          <a:xfrm>
            <a:off x="3583569" y="4821596"/>
            <a:ext cx="5367077"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3" name="Rectangle 52"/>
          <p:cNvSpPr/>
          <p:nvPr/>
        </p:nvSpPr>
        <p:spPr>
          <a:xfrm>
            <a:off x="1188720" y="118872"/>
            <a:ext cx="6285563" cy="461665"/>
          </a:xfrm>
          <a:prstGeom prst="rect">
            <a:avLst/>
          </a:prstGeom>
        </p:spPr>
        <p:txBody>
          <a:bodyPr wrap="none">
            <a:spAutoFit/>
          </a:bodyPr>
          <a:lstStyle/>
          <a:p>
            <a:r>
              <a:rPr lang="en-US" sz="2400" dirty="0" smtClean="0"/>
              <a:t>S[+7]</a:t>
            </a:r>
            <a:r>
              <a:rPr lang="en-US" sz="2400" dirty="0" smtClean="0">
                <a:solidFill>
                  <a:srgbClr val="9B2D1F"/>
                </a:solidFill>
              </a:rPr>
              <a:t>S</a:t>
            </a:r>
            <a:r>
              <a:rPr lang="en-US" sz="2400" baseline="-25000" dirty="0" smtClean="0">
                <a:solidFill>
                  <a:srgbClr val="9B2D1F"/>
                </a:solidFill>
              </a:rPr>
              <a:t>in</a:t>
            </a:r>
            <a:r>
              <a:rPr lang="en-US" sz="2400" dirty="0" smtClean="0"/>
              <a:t>[</a:t>
            </a:r>
            <a:r>
              <a:rPr lang="en-US" sz="2400" i="1" dirty="0" smtClean="0"/>
              <a:t>DR</a:t>
            </a:r>
            <a:r>
              <a:rPr lang="en-US" sz="2400" dirty="0" smtClean="0"/>
              <a:t>]S</a:t>
            </a:r>
            <a:r>
              <a:rPr lang="en-US" sz="2400" baseline="-25000" dirty="0" smtClean="0"/>
              <a:t>dom</a:t>
            </a:r>
            <a:r>
              <a:rPr lang="en-US" sz="2400" dirty="0" smtClean="0"/>
              <a:t>[</a:t>
            </a:r>
            <a:r>
              <a:rPr lang="en-US" sz="2400" cap="small" dirty="0" smtClean="0"/>
              <a:t>mere</a:t>
            </a:r>
            <a:r>
              <a:rPr lang="en-US" sz="2400" dirty="0" smtClean="0"/>
              <a:t>(</a:t>
            </a:r>
            <a:r>
              <a:rPr lang="en-US" sz="2400" cap="small" dirty="0" smtClean="0"/>
              <a:t>child</a:t>
            </a:r>
            <a:r>
              <a:rPr lang="en-US" sz="2400" dirty="0" smtClean="0"/>
              <a:t>)(7)]S</a:t>
            </a:r>
            <a:r>
              <a:rPr lang="en-US" sz="2400" baseline="-25000" dirty="0" smtClean="0"/>
              <a:t>res</a:t>
            </a:r>
            <a:r>
              <a:rPr lang="en-US" sz="2400" dirty="0" smtClean="0"/>
              <a:t>[</a:t>
            </a:r>
            <a:r>
              <a:rPr lang="en-US" sz="2400" cap="small" dirty="0" smtClean="0"/>
              <a:t>succeeded</a:t>
            </a:r>
            <a:r>
              <a:rPr lang="en-US" sz="2400" dirty="0" smtClean="0"/>
              <a:t>(7)]S'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readings</a:t>
            </a:r>
            <a:endParaRPr lang="en-US" dirty="0"/>
          </a:p>
        </p:txBody>
      </p:sp>
      <p:sp>
        <p:nvSpPr>
          <p:cNvPr id="3" name="Content Placeholder 2"/>
          <p:cNvSpPr>
            <a:spLocks noGrp="1"/>
          </p:cNvSpPr>
          <p:nvPr>
            <p:ph sz="quarter" idx="1"/>
          </p:nvPr>
        </p:nvSpPr>
        <p:spPr/>
        <p:txBody>
          <a:bodyPr/>
          <a:lstStyle/>
          <a:p>
            <a:pPr algn="ctr">
              <a:buNone/>
            </a:pPr>
            <a:r>
              <a:rPr lang="en-US" i="1" dirty="0" smtClean="0"/>
              <a:t>He is </a:t>
            </a:r>
            <a:r>
              <a:rPr lang="en-US" b="1" i="1" dirty="0" smtClean="0"/>
              <a:t>only </a:t>
            </a:r>
            <a:r>
              <a:rPr lang="en-US" i="1" dirty="0" smtClean="0"/>
              <a:t>a janitor </a:t>
            </a:r>
            <a:r>
              <a:rPr lang="en-US" dirty="0" smtClean="0">
                <a:sym typeface="Symbol"/>
              </a:rPr>
              <a:t>/ </a:t>
            </a:r>
            <a:r>
              <a:rPr lang="en-US" i="1" dirty="0" smtClean="0"/>
              <a:t>He is </a:t>
            </a:r>
            <a:r>
              <a:rPr lang="en-US" b="1" i="1" dirty="0" smtClean="0"/>
              <a:t>just </a:t>
            </a:r>
            <a:r>
              <a:rPr lang="en-US" i="1" dirty="0" smtClean="0"/>
              <a:t>a janitor </a:t>
            </a:r>
            <a:r>
              <a:rPr lang="en-US" dirty="0" smtClean="0">
                <a:sym typeface="Symbol"/>
              </a:rPr>
              <a:t>/ </a:t>
            </a:r>
            <a:r>
              <a:rPr lang="en-US" i="1" dirty="0" smtClean="0">
                <a:sym typeface="Symbol"/>
              </a:rPr>
              <a:t>He is a </a:t>
            </a:r>
            <a:r>
              <a:rPr lang="en-US" b="1" i="1" dirty="0" smtClean="0">
                <a:sym typeface="Symbol"/>
              </a:rPr>
              <a:t>mere </a:t>
            </a:r>
            <a:r>
              <a:rPr lang="en-US" i="1" dirty="0" smtClean="0">
                <a:sym typeface="Symbol"/>
              </a:rPr>
              <a:t>janitor</a:t>
            </a:r>
          </a:p>
        </p:txBody>
      </p:sp>
      <p:sp>
        <p:nvSpPr>
          <p:cNvPr id="4" name="TextBox 3"/>
          <p:cNvSpPr txBox="1"/>
          <p:nvPr/>
        </p:nvSpPr>
        <p:spPr>
          <a:xfrm>
            <a:off x="3919289" y="4321544"/>
            <a:ext cx="74892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smtClean="0"/>
              <a:t>janitor</a:t>
            </a:r>
            <a:endParaRPr lang="en-US" dirty="0"/>
          </a:p>
        </p:txBody>
      </p:sp>
      <p:sp>
        <p:nvSpPr>
          <p:cNvPr id="5" name="TextBox 4"/>
          <p:cNvSpPr txBox="1"/>
          <p:nvPr/>
        </p:nvSpPr>
        <p:spPr>
          <a:xfrm>
            <a:off x="2769930" y="5180654"/>
            <a:ext cx="304764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homeless guy who’s always around</a:t>
            </a:r>
            <a:endParaRPr lang="en-US" dirty="0"/>
          </a:p>
        </p:txBody>
      </p:sp>
      <p:sp>
        <p:nvSpPr>
          <p:cNvPr id="6" name="TextBox 5"/>
          <p:cNvSpPr txBox="1"/>
          <p:nvPr/>
        </p:nvSpPr>
        <p:spPr>
          <a:xfrm>
            <a:off x="3818389" y="3460833"/>
            <a:ext cx="9399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secretary</a:t>
            </a:r>
            <a:endParaRPr lang="en-US" dirty="0"/>
          </a:p>
        </p:txBody>
      </p:sp>
      <p:sp>
        <p:nvSpPr>
          <p:cNvPr id="7" name="TextBox 6"/>
          <p:cNvSpPr txBox="1"/>
          <p:nvPr/>
        </p:nvSpPr>
        <p:spPr>
          <a:xfrm>
            <a:off x="3842129" y="2658918"/>
            <a:ext cx="89440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manager</a:t>
            </a:r>
            <a:endParaRPr lang="en-US" dirty="0"/>
          </a:p>
        </p:txBody>
      </p:sp>
      <p:cxnSp>
        <p:nvCxnSpPr>
          <p:cNvPr id="9" name="Straight Connector 8"/>
          <p:cNvCxnSpPr>
            <a:stCxn id="5" idx="0"/>
            <a:endCxn id="4" idx="2"/>
          </p:cNvCxnSpPr>
          <p:nvPr/>
        </p:nvCxnSpPr>
        <p:spPr>
          <a:xfrm rot="5400000" flipH="1" flipV="1">
            <a:off x="4048862" y="4935765"/>
            <a:ext cx="48977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4" idx="0"/>
            <a:endCxn id="6" idx="2"/>
          </p:cNvCxnSpPr>
          <p:nvPr/>
        </p:nvCxnSpPr>
        <p:spPr>
          <a:xfrm rot="16200000" flipV="1">
            <a:off x="4045367" y="4073160"/>
            <a:ext cx="491379" cy="53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2"/>
            <a:endCxn id="6" idx="0"/>
          </p:cNvCxnSpPr>
          <p:nvPr/>
        </p:nvCxnSpPr>
        <p:spPr>
          <a:xfrm rot="5400000">
            <a:off x="4072556" y="3244055"/>
            <a:ext cx="432583" cy="97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50"/>
          <p:cNvGrpSpPr/>
          <p:nvPr/>
        </p:nvGrpSpPr>
        <p:grpSpPr>
          <a:xfrm>
            <a:off x="1730052"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0"/>
          <p:cNvGrpSpPr/>
          <p:nvPr/>
        </p:nvGrpSpPr>
        <p:grpSpPr>
          <a:xfrm>
            <a:off x="3386013" y="3074991"/>
            <a:ext cx="1586073"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9"/>
          <p:cNvGrpSpPr/>
          <p:nvPr/>
        </p:nvGrpSpPr>
        <p:grpSpPr>
          <a:xfrm>
            <a:off x="5065889"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2222870"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34" name="Rectangle 33"/>
          <p:cNvSpPr/>
          <p:nvPr/>
        </p:nvSpPr>
        <p:spPr>
          <a:xfrm>
            <a:off x="4571627"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4" name="Rectangle 43"/>
          <p:cNvSpPr/>
          <p:nvPr/>
        </p:nvSpPr>
        <p:spPr>
          <a:xfrm>
            <a:off x="3835668"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5" name="Rectangle 44"/>
          <p:cNvSpPr/>
          <p:nvPr/>
        </p:nvSpPr>
        <p:spPr>
          <a:xfrm>
            <a:off x="6363344"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7" name="Rectangle 46"/>
          <p:cNvSpPr/>
          <p:nvPr/>
        </p:nvSpPr>
        <p:spPr>
          <a:xfrm>
            <a:off x="5889635"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49" name="Straight Connector 48"/>
          <p:cNvCxnSpPr>
            <a:stCxn id="55" idx="2"/>
            <a:endCxn id="56" idx="0"/>
          </p:cNvCxnSpPr>
          <p:nvPr/>
        </p:nvCxnSpPr>
        <p:spPr>
          <a:xfrm rot="5400000">
            <a:off x="3972663" y="1925787"/>
            <a:ext cx="493929" cy="163769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55" idx="2"/>
            <a:endCxn id="61" idx="0"/>
          </p:cNvCxnSpPr>
          <p:nvPr/>
        </p:nvCxnSpPr>
        <p:spPr>
          <a:xfrm rot="16200000" flipH="1">
            <a:off x="4853301" y="2682839"/>
            <a:ext cx="2323927" cy="1953584"/>
          </a:xfrm>
          <a:prstGeom prst="line">
            <a:avLst/>
          </a:prstGeom>
        </p:spPr>
        <p:style>
          <a:lnRef idx="2">
            <a:schemeClr val="accent1"/>
          </a:lnRef>
          <a:fillRef idx="0">
            <a:schemeClr val="accent1"/>
          </a:fillRef>
          <a:effectRef idx="1">
            <a:schemeClr val="accent1"/>
          </a:effectRef>
          <a:fontRef idx="minor">
            <a:schemeClr val="tx1"/>
          </a:fontRef>
        </p:style>
      </p:cxnSp>
      <p:grpSp>
        <p:nvGrpSpPr>
          <p:cNvPr id="51" name="Group 51"/>
          <p:cNvGrpSpPr/>
          <p:nvPr/>
        </p:nvGrpSpPr>
        <p:grpSpPr>
          <a:xfrm>
            <a:off x="6997903" y="4981262"/>
            <a:ext cx="1517933" cy="1095952"/>
            <a:chOff x="2077679" y="1836082"/>
            <a:chExt cx="1882391" cy="1409976"/>
          </a:xfrm>
        </p:grpSpPr>
        <p:pic>
          <p:nvPicPr>
            <p:cNvPr id="52" name="Picture 51"/>
            <p:cNvPicPr>
              <a:picLocks noChangeAspect="1"/>
            </p:cNvPicPr>
            <p:nvPr/>
          </p:nvPicPr>
          <p:blipFill>
            <a:blip r:embed="rId3"/>
            <a:stretch>
              <a:fillRect/>
            </a:stretch>
          </p:blipFill>
          <p:spPr>
            <a:xfrm>
              <a:off x="2077679" y="1836082"/>
              <a:ext cx="1882391" cy="1409976"/>
            </a:xfrm>
            <a:prstGeom prst="rect">
              <a:avLst/>
            </a:prstGeom>
          </p:spPr>
        </p:pic>
        <p:sp>
          <p:nvSpPr>
            <p:cNvPr id="53" name="5-Point Star 52"/>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p:cNvSpPr/>
          <p:nvPr/>
        </p:nvSpPr>
        <p:spPr>
          <a:xfrm>
            <a:off x="7893226" y="580172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55" name="Rounded Rectangle 54"/>
          <p:cNvSpPr/>
          <p:nvPr/>
        </p:nvSpPr>
        <p:spPr>
          <a:xfrm>
            <a:off x="3132666" y="1030110"/>
            <a:ext cx="3811612"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Rounded Rectangle 55"/>
          <p:cNvSpPr/>
          <p:nvPr/>
        </p:nvSpPr>
        <p:spPr>
          <a:xfrm>
            <a:off x="1552223" y="2991596"/>
            <a:ext cx="3697112"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1" name="Rounded Rectangle 60"/>
          <p:cNvSpPr/>
          <p:nvPr/>
        </p:nvSpPr>
        <p:spPr>
          <a:xfrm>
            <a:off x="5249336" y="4821596"/>
            <a:ext cx="3485444"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72" name="Rectangle 71"/>
          <p:cNvSpPr/>
          <p:nvPr/>
        </p:nvSpPr>
        <p:spPr>
          <a:xfrm>
            <a:off x="1188720" y="118872"/>
            <a:ext cx="6285563" cy="461665"/>
          </a:xfrm>
          <a:prstGeom prst="rect">
            <a:avLst/>
          </a:prstGeom>
        </p:spPr>
        <p:txBody>
          <a:bodyPr wrap="none">
            <a:spAutoFit/>
          </a:bodyPr>
          <a:lstStyle/>
          <a:p>
            <a:r>
              <a:rPr lang="en-US" sz="2400" dirty="0" smtClean="0"/>
              <a:t>S[+7]S</a:t>
            </a:r>
            <a:r>
              <a:rPr lang="en-US" sz="2400" baseline="-25000" dirty="0" smtClean="0"/>
              <a:t>in</a:t>
            </a:r>
            <a:r>
              <a:rPr lang="en-US" sz="2400" dirty="0" smtClean="0"/>
              <a:t>[</a:t>
            </a:r>
            <a:r>
              <a:rPr lang="en-US" sz="2400" i="1" dirty="0" smtClean="0"/>
              <a:t>DR</a:t>
            </a:r>
            <a:r>
              <a:rPr lang="en-US" sz="2400" dirty="0" smtClean="0"/>
              <a:t>]</a:t>
            </a:r>
            <a:r>
              <a:rPr lang="en-US" sz="2400" dirty="0" smtClean="0">
                <a:solidFill>
                  <a:schemeClr val="accent2"/>
                </a:solidFill>
              </a:rPr>
              <a:t>S</a:t>
            </a:r>
            <a:r>
              <a:rPr lang="en-US" sz="2400" baseline="-25000" dirty="0" smtClean="0">
                <a:solidFill>
                  <a:schemeClr val="accent2"/>
                </a:solidFill>
              </a:rPr>
              <a:t>dom</a:t>
            </a:r>
            <a:r>
              <a:rPr lang="en-US" sz="2400" dirty="0" smtClean="0"/>
              <a:t>[</a:t>
            </a:r>
            <a:r>
              <a:rPr lang="en-US" sz="2400" cap="small" dirty="0" smtClean="0"/>
              <a:t>mere</a:t>
            </a:r>
            <a:r>
              <a:rPr lang="en-US" sz="2400" dirty="0" smtClean="0"/>
              <a:t>(</a:t>
            </a:r>
            <a:r>
              <a:rPr lang="en-US" sz="2400" cap="small" dirty="0" smtClean="0"/>
              <a:t>child</a:t>
            </a:r>
            <a:r>
              <a:rPr lang="en-US" sz="2400" dirty="0" smtClean="0"/>
              <a:t>)(7)]S</a:t>
            </a:r>
            <a:r>
              <a:rPr lang="en-US" sz="2400" baseline="-25000" dirty="0" smtClean="0"/>
              <a:t>res</a:t>
            </a:r>
            <a:r>
              <a:rPr lang="en-US" sz="2400" dirty="0" smtClean="0"/>
              <a:t>[</a:t>
            </a:r>
            <a:r>
              <a:rPr lang="en-US" sz="2400" cap="small" dirty="0" smtClean="0"/>
              <a:t>succeeded</a:t>
            </a:r>
            <a:r>
              <a:rPr lang="en-US" sz="2400" dirty="0" smtClean="0"/>
              <a:t>(7)]S' </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Wait! We have another problem.</a:t>
            </a:r>
            <a:endParaRPr lang="en-US" dirty="0"/>
          </a:p>
        </p:txBody>
      </p:sp>
      <p:sp>
        <p:nvSpPr>
          <p:cNvPr id="5" name="Content Placeholder 4"/>
          <p:cNvSpPr>
            <a:spLocks noGrp="1"/>
          </p:cNvSpPr>
          <p:nvPr>
            <p:ph sz="quarter" idx="1"/>
          </p:nvPr>
        </p:nvSpPr>
        <p:spPr>
          <a:xfrm>
            <a:off x="914400" y="1447800"/>
            <a:ext cx="7772400" cy="4572000"/>
          </a:xfrm>
        </p:spPr>
        <p:txBody>
          <a:bodyPr/>
          <a:lstStyle/>
          <a:p>
            <a:pPr>
              <a:buNone/>
            </a:pPr>
            <a:endParaRPr lang="en-US" dirty="0" smtClean="0"/>
          </a:p>
          <a:p>
            <a:pPr>
              <a:buNone/>
            </a:pPr>
            <a:r>
              <a:rPr lang="en-US" dirty="0" smtClean="0"/>
              <a:t>	The CQ is presupposed to be “What properties does 7 have?” but that is not the current CQ.</a:t>
            </a:r>
          </a:p>
          <a:p>
            <a:pPr>
              <a:buNone/>
            </a:pPr>
            <a:endParaRPr lang="en-US" dirty="0" smtClean="0"/>
          </a:p>
          <a:p>
            <a:pPr>
              <a:buNone/>
            </a:pPr>
            <a:r>
              <a:rPr lang="en-US" dirty="0" smtClean="0"/>
              <a:t>A related problem: Focus sensitivity of </a:t>
            </a:r>
            <a:r>
              <a:rPr lang="en-US" i="1" dirty="0" smtClean="0"/>
              <a:t>mere.</a:t>
            </a:r>
            <a:endParaRPr lang="en-US" dirty="0" smtClean="0"/>
          </a:p>
          <a:p>
            <a:pPr>
              <a:buNone/>
            </a:pPr>
            <a:r>
              <a:rPr lang="en-US" dirty="0" smtClean="0"/>
              <a:t>	</a:t>
            </a:r>
            <a:r>
              <a:rPr lang="en-US" i="1" dirty="0" smtClean="0"/>
              <a:t>A mere </a:t>
            </a:r>
            <a:r>
              <a:rPr lang="en-US" i="1" cap="small" dirty="0" smtClean="0"/>
              <a:t>paper </a:t>
            </a:r>
            <a:r>
              <a:rPr lang="en-US" i="1" dirty="0" smtClean="0"/>
              <a:t>by Beaver would not suffice (though a book by him would be OK).</a:t>
            </a:r>
          </a:p>
          <a:p>
            <a:pPr>
              <a:buNone/>
            </a:pPr>
            <a:r>
              <a:rPr lang="en-US" dirty="0" smtClean="0"/>
              <a:t>	</a:t>
            </a:r>
            <a:r>
              <a:rPr lang="en-US" i="1" dirty="0" smtClean="0"/>
              <a:t>A mere paper by </a:t>
            </a:r>
            <a:r>
              <a:rPr lang="en-US" i="1" cap="small" dirty="0" smtClean="0"/>
              <a:t>Beaver </a:t>
            </a:r>
            <a:r>
              <a:rPr lang="en-US" i="1" dirty="0" smtClean="0"/>
              <a:t>would not suffice (though a joint paper with </a:t>
            </a:r>
            <a:r>
              <a:rPr lang="en-US" i="1" dirty="0" err="1" smtClean="0"/>
              <a:t>Coppock</a:t>
            </a:r>
            <a:r>
              <a:rPr lang="en-US" i="1" dirty="0" smtClean="0"/>
              <a:t> would be an improvement).</a:t>
            </a:r>
            <a:endParaRPr lang="en-US"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Local questions</a:t>
            </a:r>
            <a:endParaRPr lang="en-US" dirty="0"/>
          </a:p>
        </p:txBody>
      </p:sp>
      <p:sp>
        <p:nvSpPr>
          <p:cNvPr id="3" name="Content Placeholder 2"/>
          <p:cNvSpPr>
            <a:spLocks noGrp="1"/>
          </p:cNvSpPr>
          <p:nvPr>
            <p:ph sz="quarter" idx="1"/>
          </p:nvPr>
        </p:nvSpPr>
        <p:spPr/>
        <p:txBody>
          <a:bodyPr/>
          <a:lstStyle/>
          <a:p>
            <a:r>
              <a:rPr lang="en-US" dirty="0" smtClean="0"/>
              <a:t>We must temporarily introduce a new question: What properties does 7 have?</a:t>
            </a:r>
          </a:p>
          <a:p>
            <a:r>
              <a:rPr lang="en-US" dirty="0" smtClean="0"/>
              <a:t>We use a new mode </a:t>
            </a:r>
            <a:r>
              <a:rPr lang="en-US" smtClean="0"/>
              <a:t>of interpretation for the restrictor: </a:t>
            </a:r>
            <a:r>
              <a:rPr lang="en-US" dirty="0" smtClean="0"/>
              <a:t>[[mere </a:t>
            </a:r>
            <a:r>
              <a:rPr lang="en-US" dirty="0" err="1" smtClean="0"/>
              <a:t>child]</a:t>
            </a:r>
            <a:r>
              <a:rPr lang="en-US" err="1" smtClean="0"/>
              <a:t>]</a:t>
            </a:r>
            <a:r>
              <a:rPr lang="en-US" baseline="30000" smtClean="0">
                <a:sym typeface="Symbol"/>
              </a:rPr>
              <a:t></a:t>
            </a:r>
            <a:endParaRPr lang="en-US" smtClean="0">
              <a:sym typeface="Symbol"/>
            </a:endParaRPr>
          </a:p>
          <a:p>
            <a:r>
              <a:rPr lang="en-US" dirty="0" smtClean="0"/>
              <a:t>[[</a:t>
            </a:r>
            <a:r>
              <a:rPr lang="en-US" dirty="0" err="1" smtClean="0">
                <a:sym typeface="Symbol"/>
              </a:rPr>
              <a:t></a:t>
            </a:r>
            <a:r>
              <a:rPr lang="en-US" dirty="0" err="1" smtClean="0"/>
              <a:t>]]</a:t>
            </a:r>
            <a:r>
              <a:rPr lang="en-US" baseline="30000" dirty="0" err="1" smtClean="0">
                <a:sym typeface="Symbol"/>
              </a:rPr>
              <a:t></a:t>
            </a:r>
            <a:r>
              <a:rPr lang="en-US" dirty="0" smtClean="0">
                <a:sym typeface="Symbol"/>
              </a:rPr>
              <a:t> is just like </a:t>
            </a:r>
            <a:r>
              <a:rPr lang="en-US" dirty="0" smtClean="0"/>
              <a:t>[[</a:t>
            </a:r>
            <a:r>
              <a:rPr lang="en-US" dirty="0" err="1" smtClean="0">
                <a:sym typeface="Symbol"/>
              </a:rPr>
              <a:t></a:t>
            </a:r>
            <a:r>
              <a:rPr lang="en-US" dirty="0" smtClean="0"/>
              <a:t>]] except that the question under discussion is replaced by a new question generated by the focal alternatives </a:t>
            </a:r>
            <a:r>
              <a:rPr lang="en-US" smtClean="0"/>
              <a:t>of </a:t>
            </a:r>
            <a:r>
              <a:rPr lang="en-US" smtClean="0">
                <a:sym typeface="Symbol"/>
              </a:rPr>
              <a:t>.</a:t>
            </a:r>
          </a:p>
          <a:p>
            <a:r>
              <a:rPr lang="en-US" dirty="0" smtClean="0">
                <a:sym typeface="Symbol"/>
              </a:rPr>
              <a:t>The question in the result state is the same as the question in the input state, except that worlds eliminated by </a:t>
            </a:r>
            <a:r>
              <a:rPr lang="en-US" dirty="0" smtClean="0"/>
              <a:t>[[</a:t>
            </a:r>
            <a:r>
              <a:rPr lang="en-US" dirty="0" err="1" smtClean="0">
                <a:sym typeface="Symbol"/>
              </a:rPr>
              <a:t></a:t>
            </a:r>
            <a:r>
              <a:rPr lang="en-US" dirty="0" smtClean="0"/>
              <a:t>]] are removed.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422437" y="856650"/>
            <a:ext cx="6588966" cy="461665"/>
          </a:xfrm>
          <a:prstGeom prst="rect">
            <a:avLst/>
          </a:prstGeom>
        </p:spPr>
        <p:txBody>
          <a:bodyPr wrap="squar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]S</a:t>
            </a:r>
            <a:r>
              <a:rPr lang="en-US" sz="2400" baseline="-25000" dirty="0" smtClean="0">
                <a:solidFill>
                  <a:srgbClr val="000000"/>
                </a:solidFill>
              </a:rPr>
              <a:t>dom</a:t>
            </a:r>
            <a:r>
              <a:rPr lang="en-US" sz="2400" dirty="0" smtClean="0"/>
              <a:t>[ </a:t>
            </a:r>
            <a:r>
              <a:rPr lang="en-US" sz="2400" dirty="0" smtClean="0">
                <a:solidFill>
                  <a:schemeClr val="accent2"/>
                </a:solidFill>
              </a:rPr>
              <a:t>[[mere </a:t>
            </a:r>
            <a:r>
              <a:rPr lang="en-US" sz="2400" dirty="0" err="1" smtClean="0">
                <a:solidFill>
                  <a:schemeClr val="accent2"/>
                </a:solidFill>
              </a:rPr>
              <a:t>child]]</a:t>
            </a:r>
            <a:r>
              <a:rPr lang="en-US" sz="2400" baseline="30000" dirty="0" err="1" smtClean="0">
                <a:solidFill>
                  <a:schemeClr val="accent2"/>
                </a:solidFill>
                <a:sym typeface="Symbol"/>
              </a:rPr>
              <a:t></a:t>
            </a:r>
            <a:r>
              <a:rPr lang="en-US" sz="2400" baseline="30000" dirty="0" smtClean="0">
                <a:solidFill>
                  <a:schemeClr val="accent2"/>
                </a:solidFill>
                <a:sym typeface="Symbol"/>
              </a:rPr>
              <a:t> </a:t>
            </a:r>
            <a:r>
              <a:rPr lang="en-US" sz="2400" dirty="0" smtClean="0"/>
              <a:t>]S</a:t>
            </a:r>
            <a:r>
              <a:rPr lang="en-US" sz="2400" baseline="-25000" dirty="0" smtClean="0"/>
              <a:t>res</a:t>
            </a:r>
            <a:r>
              <a:rPr lang="en-US" sz="2400" dirty="0" smtClean="0"/>
              <a:t>[</a:t>
            </a:r>
            <a:r>
              <a:rPr lang="en-US" sz="2400" cap="small" dirty="0" smtClean="0"/>
              <a:t>succeeded</a:t>
            </a:r>
            <a:r>
              <a:rPr lang="en-US" sz="2400" dirty="0" smtClean="0"/>
              <a:t>(7)</a:t>
            </a:r>
            <a:r>
              <a:rPr lang="en-US" sz="2400" smtClean="0"/>
              <a:t>]S'  </a:t>
            </a:r>
            <a:endParaRPr lang="en-US" sz="2400" dirty="0"/>
          </a:p>
        </p:txBody>
      </p:sp>
      <p:pic>
        <p:nvPicPr>
          <p:cNvPr id="6" name="Picture 5" descr="Screen shot 2011-12-15 at 12.42.27 PM.png"/>
          <p:cNvPicPr>
            <a:picLocks noChangeAspect="1"/>
          </p:cNvPicPr>
          <p:nvPr/>
        </p:nvPicPr>
        <p:blipFill>
          <a:blip r:embed="rId2"/>
          <a:stretch>
            <a:fillRect/>
          </a:stretch>
        </p:blipFill>
        <p:spPr>
          <a:xfrm>
            <a:off x="226474" y="2265557"/>
            <a:ext cx="2515463" cy="1843189"/>
          </a:xfrm>
          <a:prstGeom prst="rect">
            <a:avLst/>
          </a:prstGeom>
        </p:spPr>
      </p:pic>
      <p:pic>
        <p:nvPicPr>
          <p:cNvPr id="7" name="Picture 6" descr="Screen shot 2011-12-15 at 12.42.45 PM.png"/>
          <p:cNvPicPr>
            <a:picLocks noChangeAspect="1"/>
          </p:cNvPicPr>
          <p:nvPr/>
        </p:nvPicPr>
        <p:blipFill>
          <a:blip r:embed="rId3"/>
          <a:stretch>
            <a:fillRect/>
          </a:stretch>
        </p:blipFill>
        <p:spPr>
          <a:xfrm>
            <a:off x="1681405" y="4430103"/>
            <a:ext cx="2802782" cy="1967337"/>
          </a:xfrm>
          <a:prstGeom prst="rect">
            <a:avLst/>
          </a:prstGeom>
        </p:spPr>
      </p:pic>
      <p:pic>
        <p:nvPicPr>
          <p:cNvPr id="8" name="Picture 7" descr="Screen shot 2011-12-15 at 12.42.56 PM.png"/>
          <p:cNvPicPr>
            <a:picLocks noChangeAspect="1"/>
          </p:cNvPicPr>
          <p:nvPr/>
        </p:nvPicPr>
        <p:blipFill>
          <a:blip r:embed="rId4"/>
          <a:stretch>
            <a:fillRect/>
          </a:stretch>
        </p:blipFill>
        <p:spPr>
          <a:xfrm>
            <a:off x="5046957" y="4691057"/>
            <a:ext cx="2559575" cy="1706383"/>
          </a:xfrm>
          <a:prstGeom prst="rect">
            <a:avLst/>
          </a:prstGeom>
        </p:spPr>
      </p:pic>
      <p:pic>
        <p:nvPicPr>
          <p:cNvPr id="9" name="Picture 8" descr="Screen shot 2011-12-15 at 12.43.03 PM.png"/>
          <p:cNvPicPr>
            <a:picLocks noChangeAspect="1"/>
          </p:cNvPicPr>
          <p:nvPr/>
        </p:nvPicPr>
        <p:blipFill>
          <a:blip r:embed="rId5"/>
          <a:stretch>
            <a:fillRect/>
          </a:stretch>
        </p:blipFill>
        <p:spPr>
          <a:xfrm>
            <a:off x="5725226" y="2265557"/>
            <a:ext cx="2514000" cy="2079173"/>
          </a:xfrm>
          <a:prstGeom prst="rect">
            <a:avLst/>
          </a:prstGeom>
        </p:spPr>
      </p:pic>
      <p:cxnSp>
        <p:nvCxnSpPr>
          <p:cNvPr id="11" name="Shape 10"/>
          <p:cNvCxnSpPr>
            <a:endCxn id="7" idx="1"/>
          </p:cNvCxnSpPr>
          <p:nvPr/>
        </p:nvCxnSpPr>
        <p:spPr>
          <a:xfrm rot="5400000">
            <a:off x="1028892" y="4761259"/>
            <a:ext cx="1305026" cy="1588"/>
          </a:xfrm>
          <a:prstGeom prst="curvedConnector4">
            <a:avLst>
              <a:gd name="adj1" fmla="val 12312"/>
              <a:gd name="adj2" fmla="val 6567619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hape 12"/>
          <p:cNvCxnSpPr>
            <a:stCxn id="7" idx="3"/>
          </p:cNvCxnSpPr>
          <p:nvPr/>
        </p:nvCxnSpPr>
        <p:spPr>
          <a:xfrm>
            <a:off x="4484187" y="5413772"/>
            <a:ext cx="562770" cy="153194"/>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hape 25"/>
          <p:cNvCxnSpPr>
            <a:endCxn id="9" idx="3"/>
          </p:cNvCxnSpPr>
          <p:nvPr/>
        </p:nvCxnSpPr>
        <p:spPr>
          <a:xfrm rot="5400000" flipH="1" flipV="1">
            <a:off x="6602809" y="4308867"/>
            <a:ext cx="2640140" cy="632694"/>
          </a:xfrm>
          <a:prstGeom prst="curvedConnector4">
            <a:avLst>
              <a:gd name="adj1" fmla="val 4076"/>
              <a:gd name="adj2" fmla="val 193154"/>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79895" y="1803892"/>
            <a:ext cx="738403" cy="461665"/>
          </a:xfrm>
          <a:prstGeom prst="rect">
            <a:avLst/>
          </a:prstGeom>
          <a:noFill/>
        </p:spPr>
        <p:txBody>
          <a:bodyPr wrap="none" rtlCol="0">
            <a:spAutoFit/>
          </a:bodyPr>
          <a:lstStyle/>
          <a:p>
            <a:r>
              <a:rPr lang="en-US" sz="2400" dirty="0" err="1" smtClean="0"/>
              <a:t>S</a:t>
            </a:r>
            <a:r>
              <a:rPr lang="en-US" sz="2400" baseline="-25000" dirty="0" err="1" smtClean="0"/>
              <a:t>dom</a:t>
            </a:r>
            <a:r>
              <a:rPr lang="en-US" sz="2400" dirty="0" smtClean="0"/>
              <a:t>:</a:t>
            </a:r>
            <a:endParaRPr lang="en-US" sz="2400" baseline="-25000" dirty="0"/>
          </a:p>
        </p:txBody>
      </p:sp>
      <p:sp>
        <p:nvSpPr>
          <p:cNvPr id="36" name="TextBox 35"/>
          <p:cNvSpPr txBox="1"/>
          <p:nvPr/>
        </p:nvSpPr>
        <p:spPr>
          <a:xfrm>
            <a:off x="5911339" y="1803892"/>
            <a:ext cx="618980" cy="461665"/>
          </a:xfrm>
          <a:prstGeom prst="rect">
            <a:avLst/>
          </a:prstGeom>
          <a:noFill/>
        </p:spPr>
        <p:txBody>
          <a:bodyPr wrap="none" rtlCol="0">
            <a:spAutoFit/>
          </a:bodyPr>
          <a:lstStyle/>
          <a:p>
            <a:r>
              <a:rPr lang="en-US" sz="2400" dirty="0" err="1" smtClean="0"/>
              <a:t>S</a:t>
            </a:r>
            <a:r>
              <a:rPr lang="en-US" sz="2400" baseline="-25000" dirty="0" err="1" smtClean="0"/>
              <a:t>res</a:t>
            </a:r>
            <a:r>
              <a:rPr lang="en-US" sz="2400" dirty="0" smtClean="0"/>
              <a:t>:</a:t>
            </a:r>
            <a:endParaRPr lang="en-US" sz="2400" baseline="-25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sym typeface="Symbol"/>
              </a:rPr>
              <a:t></a:t>
            </a:r>
            <a:r>
              <a:rPr lang="en-US" dirty="0" smtClean="0">
                <a:sym typeface="Symbol"/>
              </a:rPr>
              <a:t> mode of interpretation</a:t>
            </a:r>
            <a:endParaRPr lang="en-US" dirty="0"/>
          </a:p>
        </p:txBody>
      </p:sp>
      <p:sp>
        <p:nvSpPr>
          <p:cNvPr id="3" name="Content Placeholder 2"/>
          <p:cNvSpPr>
            <a:spLocks noGrp="1"/>
          </p:cNvSpPr>
          <p:nvPr>
            <p:ph sz="quarter" idx="1"/>
          </p:nvPr>
        </p:nvSpPr>
        <p:spPr/>
        <p:txBody>
          <a:bodyPr/>
          <a:lstStyle/>
          <a:p>
            <a:pPr>
              <a:buNone/>
            </a:pPr>
            <a:r>
              <a:rPr lang="en-US" cap="small" dirty="0" smtClean="0"/>
              <a:t>LF:  some</a:t>
            </a:r>
            <a:r>
              <a:rPr lang="en-US" dirty="0" smtClean="0"/>
              <a:t>(7)([[mere </a:t>
            </a:r>
            <a:r>
              <a:rPr lang="en-US" dirty="0" err="1" smtClean="0"/>
              <a:t>child]]</a:t>
            </a:r>
            <a:r>
              <a:rPr lang="en-US" baseline="30000" dirty="0" err="1" smtClean="0">
                <a:sym typeface="Symbol"/>
              </a:rPr>
              <a:t></a:t>
            </a:r>
            <a:r>
              <a:rPr lang="en-US" dirty="0" err="1" smtClean="0"/>
              <a:t>)(</a:t>
            </a:r>
            <a:r>
              <a:rPr lang="en-US" cap="small" dirty="0" err="1" smtClean="0"/>
              <a:t>succeeded</a:t>
            </a:r>
            <a:r>
              <a:rPr lang="en-US" dirty="0" smtClean="0"/>
              <a:t>)</a:t>
            </a:r>
          </a:p>
          <a:p>
            <a:pPr>
              <a:buNone/>
            </a:pPr>
            <a:endParaRPr lang="en-US" dirty="0" smtClean="0"/>
          </a:p>
          <a:p>
            <a:pPr>
              <a:buNone/>
            </a:pPr>
            <a:r>
              <a:rPr lang="en-US" dirty="0" smtClean="0"/>
              <a:t>[[F]]</a:t>
            </a:r>
            <a:r>
              <a:rPr lang="en-US" baseline="30000" dirty="0" smtClean="0">
                <a:sym typeface="Symbol"/>
              </a:rPr>
              <a:t></a:t>
            </a:r>
            <a:r>
              <a:rPr lang="en-US" dirty="0" smtClean="0"/>
              <a:t>  = </a:t>
            </a:r>
            <a:r>
              <a:rPr lang="en-US" dirty="0" smtClean="0">
                <a:sym typeface="Symbol"/>
              </a:rPr>
              <a:t></a:t>
            </a:r>
            <a:r>
              <a:rPr lang="en-US" dirty="0" smtClean="0"/>
              <a:t>D . { &lt;</a:t>
            </a:r>
            <a:r>
              <a:rPr lang="en-US" dirty="0" err="1" smtClean="0"/>
              <a:t>S</a:t>
            </a:r>
            <a:r>
              <a:rPr lang="en-US" baseline="-25000" dirty="0" err="1" smtClean="0"/>
              <a:t>in</a:t>
            </a:r>
            <a:r>
              <a:rPr lang="en-US" dirty="0" err="1" smtClean="0"/>
              <a:t>,S</a:t>
            </a:r>
            <a:r>
              <a:rPr lang="en-US" baseline="-25000" dirty="0" err="1" smtClean="0"/>
              <a:t>out</a:t>
            </a:r>
            <a:r>
              <a:rPr lang="en-US" dirty="0" smtClean="0"/>
              <a:t>&gt; |  </a:t>
            </a:r>
          </a:p>
          <a:p>
            <a:pPr>
              <a:buNone/>
            </a:pPr>
            <a:r>
              <a:rPr lang="en-US" dirty="0" smtClean="0">
                <a:sym typeface="Symbol"/>
              </a:rPr>
              <a:t>		</a:t>
            </a:r>
            <a:r>
              <a:rPr lang="en-US" dirty="0" err="1" smtClean="0">
                <a:sym typeface="Symbol"/>
              </a:rPr>
              <a:t></a:t>
            </a:r>
            <a:r>
              <a:rPr lang="en-US" dirty="0" smtClean="0"/>
              <a:t> </a:t>
            </a:r>
            <a:r>
              <a:rPr lang="en-US" dirty="0" err="1" smtClean="0"/>
              <a:t>S</a:t>
            </a:r>
            <a:r>
              <a:rPr lang="en-US" baseline="-25000" dirty="0" err="1" smtClean="0"/>
              <a:t>localQin</a:t>
            </a:r>
            <a:r>
              <a:rPr lang="en-US" baseline="-25000" dirty="0" smtClean="0"/>
              <a:t> </a:t>
            </a:r>
            <a:r>
              <a:rPr lang="en-US" dirty="0" err="1" smtClean="0">
                <a:sym typeface="Symbol"/>
              </a:rPr>
              <a:t></a:t>
            </a:r>
            <a:r>
              <a:rPr lang="en-US" dirty="0" smtClean="0"/>
              <a:t> </a:t>
            </a:r>
            <a:r>
              <a:rPr lang="en-US" dirty="0" err="1" smtClean="0"/>
              <a:t>S</a:t>
            </a:r>
            <a:r>
              <a:rPr lang="en-US" baseline="-25000" dirty="0" err="1" smtClean="0"/>
              <a:t>localQout</a:t>
            </a:r>
            <a:r>
              <a:rPr lang="en-US" baseline="-25000" dirty="0" smtClean="0"/>
              <a:t> </a:t>
            </a:r>
            <a:endParaRPr lang="en-US" dirty="0" smtClean="0"/>
          </a:p>
          <a:p>
            <a:pPr>
              <a:buNone/>
            </a:pPr>
            <a:r>
              <a:rPr lang="en-US" cap="small" dirty="0" smtClean="0"/>
              <a:t>		</a:t>
            </a:r>
            <a:r>
              <a:rPr lang="en-US" cap="small" dirty="0" err="1" smtClean="0"/>
              <a:t>info(</a:t>
            </a:r>
            <a:r>
              <a:rPr lang="en-US" dirty="0" err="1" smtClean="0"/>
              <a:t>S</a:t>
            </a:r>
            <a:r>
              <a:rPr lang="en-US" baseline="-25000" dirty="0" err="1" smtClean="0"/>
              <a:t>localQin</a:t>
            </a:r>
            <a:r>
              <a:rPr lang="en-US" dirty="0" smtClean="0"/>
              <a:t>) = </a:t>
            </a:r>
            <a:r>
              <a:rPr lang="en-US" cap="small" dirty="0" err="1" smtClean="0"/>
              <a:t>info(</a:t>
            </a:r>
            <a:r>
              <a:rPr lang="en-US" dirty="0" err="1" smtClean="0"/>
              <a:t>S</a:t>
            </a:r>
            <a:r>
              <a:rPr lang="en-US" baseline="-25000" dirty="0" err="1" smtClean="0"/>
              <a:t>in</a:t>
            </a:r>
            <a:r>
              <a:rPr lang="en-US" dirty="0" smtClean="0"/>
              <a:t>) </a:t>
            </a:r>
            <a:r>
              <a:rPr lang="en-US" dirty="0" err="1" smtClean="0">
                <a:sym typeface="Symbol"/>
              </a:rPr>
              <a:t></a:t>
            </a:r>
            <a:endParaRPr lang="en-US" dirty="0" smtClean="0"/>
          </a:p>
          <a:p>
            <a:pPr>
              <a:buNone/>
            </a:pPr>
            <a:r>
              <a:rPr lang="en-US" dirty="0" smtClean="0"/>
              <a:t>		</a:t>
            </a:r>
            <a:r>
              <a:rPr lang="en-US" dirty="0" err="1" smtClean="0"/>
              <a:t>S</a:t>
            </a:r>
            <a:r>
              <a:rPr lang="en-US" baseline="-25000" dirty="0" err="1" smtClean="0"/>
              <a:t>localQin</a:t>
            </a:r>
            <a:r>
              <a:rPr lang="en-US" dirty="0" smtClean="0"/>
              <a:t> </a:t>
            </a:r>
            <a:r>
              <a:rPr lang="en-US" dirty="0" err="1" smtClean="0">
                <a:sym typeface="Symbol"/>
              </a:rPr>
              <a:t></a:t>
            </a:r>
            <a:r>
              <a:rPr lang="en-US" dirty="0" smtClean="0"/>
              <a:t>  {&lt;I,I'&gt; | </a:t>
            </a:r>
            <a:r>
              <a:rPr lang="en-US" dirty="0" err="1" smtClean="0">
                <a:sym typeface="Symbol"/>
              </a:rPr>
              <a:t></a:t>
            </a:r>
            <a:r>
              <a:rPr lang="en-US" dirty="0" smtClean="0"/>
              <a:t> G </a:t>
            </a:r>
            <a:r>
              <a:rPr lang="en-US" dirty="0" err="1" smtClean="0">
                <a:sym typeface="Symbol"/>
              </a:rPr>
              <a:t></a:t>
            </a:r>
            <a:r>
              <a:rPr lang="en-US" dirty="0" smtClean="0"/>
              <a:t> G' [ &lt;G,G'&gt; </a:t>
            </a:r>
            <a:r>
              <a:rPr lang="en-US" dirty="0" err="1" smtClean="0">
                <a:sym typeface="Symbol"/>
              </a:rPr>
              <a:t></a:t>
            </a:r>
            <a:r>
              <a:rPr lang="en-US" dirty="0" smtClean="0"/>
              <a:t> [[F]]</a:t>
            </a:r>
            <a:r>
              <a:rPr lang="en-US" baseline="30000" dirty="0" smtClean="0"/>
              <a:t>A </a:t>
            </a:r>
            <a:r>
              <a:rPr lang="en-US" dirty="0" err="1" smtClean="0">
                <a:sym typeface="Symbol"/>
              </a:rPr>
              <a:t></a:t>
            </a:r>
            <a:r>
              <a:rPr lang="en-US" dirty="0" smtClean="0"/>
              <a:t> </a:t>
            </a:r>
          </a:p>
          <a:p>
            <a:pPr>
              <a:buNone/>
            </a:pPr>
            <a:r>
              <a:rPr lang="en-US" dirty="0" smtClean="0"/>
              <a:t>                               </a:t>
            </a:r>
            <a:r>
              <a:rPr lang="en-US" smtClean="0"/>
              <a:t>I </a:t>
            </a:r>
            <a:r>
              <a:rPr lang="en-US" smtClean="0">
                <a:sym typeface="Symbol"/>
              </a:rPr>
              <a:t></a:t>
            </a:r>
            <a:r>
              <a:rPr lang="en-US" smtClean="0"/>
              <a:t> </a:t>
            </a:r>
            <a:r>
              <a:rPr lang="en-US" cap="small" dirty="0" err="1" smtClean="0"/>
              <a:t>info(</a:t>
            </a:r>
            <a:r>
              <a:rPr lang="en-US" dirty="0" err="1" smtClean="0">
                <a:sym typeface="Symbol"/>
              </a:rPr>
              <a:t></a:t>
            </a:r>
            <a:r>
              <a:rPr lang="en-US" dirty="0" err="1" smtClean="0"/>
              <a:t>G(D</a:t>
            </a:r>
            <a:r>
              <a:rPr lang="en-US" dirty="0" smtClean="0"/>
              <a:t>)) </a:t>
            </a:r>
            <a:r>
              <a:rPr lang="en-US" err="1" smtClean="0">
                <a:sym typeface="Symbol"/>
              </a:rPr>
              <a:t></a:t>
            </a:r>
            <a:r>
              <a:rPr lang="en-US" smtClean="0"/>
              <a:t> I' </a:t>
            </a:r>
            <a:r>
              <a:rPr lang="en-US" smtClean="0">
                <a:sym typeface="Symbol"/>
              </a:rPr>
              <a:t></a:t>
            </a:r>
            <a:r>
              <a:rPr lang="en-US" smtClean="0"/>
              <a:t> </a:t>
            </a:r>
            <a:r>
              <a:rPr lang="en-US" cap="small" dirty="0" err="1" smtClean="0"/>
              <a:t>info(</a:t>
            </a:r>
            <a:r>
              <a:rPr lang="en-US" dirty="0" err="1" smtClean="0">
                <a:sym typeface="Symbol"/>
              </a:rPr>
              <a:t></a:t>
            </a:r>
            <a:r>
              <a:rPr lang="en-US" dirty="0" err="1" smtClean="0"/>
              <a:t>G'(D</a:t>
            </a:r>
            <a:r>
              <a:rPr lang="en-US" dirty="0" smtClean="0"/>
              <a:t>)) ] </a:t>
            </a:r>
            <a:r>
              <a:rPr lang="en-US" dirty="0" err="1" smtClean="0">
                <a:sym typeface="Symbol"/>
              </a:rPr>
              <a:t></a:t>
            </a:r>
            <a:endParaRPr lang="en-US" dirty="0" smtClean="0"/>
          </a:p>
          <a:p>
            <a:pPr>
              <a:buNone/>
            </a:pPr>
            <a:r>
              <a:rPr lang="en-US" dirty="0" smtClean="0"/>
              <a:t>		</a:t>
            </a:r>
            <a:r>
              <a:rPr lang="en-US" dirty="0" err="1" smtClean="0"/>
              <a:t>S</a:t>
            </a:r>
            <a:r>
              <a:rPr lang="en-US" baseline="-25000" dirty="0" err="1" smtClean="0"/>
              <a:t>localQin</a:t>
            </a:r>
            <a:r>
              <a:rPr lang="en-US" dirty="0" smtClean="0"/>
              <a:t>[ [[F]](D</a:t>
            </a:r>
            <a:r>
              <a:rPr lang="en-US" smtClean="0"/>
              <a:t>) ]S</a:t>
            </a:r>
            <a:r>
              <a:rPr lang="en-US" baseline="-25000" smtClean="0"/>
              <a:t>localQout</a:t>
            </a:r>
            <a:r>
              <a:rPr lang="en-US" smtClean="0"/>
              <a:t> </a:t>
            </a:r>
            <a:r>
              <a:rPr lang="en-US" dirty="0" err="1" smtClean="0">
                <a:sym typeface="Symbol"/>
              </a:rPr>
              <a:t></a:t>
            </a:r>
            <a:endParaRPr lang="en-US" dirty="0" smtClean="0"/>
          </a:p>
          <a:p>
            <a:pPr>
              <a:buNone/>
            </a:pPr>
            <a:r>
              <a:rPr lang="en-US" dirty="0" smtClean="0"/>
              <a:t>		</a:t>
            </a:r>
            <a:r>
              <a:rPr lang="en-US" dirty="0" err="1" smtClean="0"/>
              <a:t>S</a:t>
            </a:r>
            <a:r>
              <a:rPr lang="en-US" baseline="-25000" dirty="0" err="1" smtClean="0"/>
              <a:t>out</a:t>
            </a:r>
            <a:r>
              <a:rPr lang="en-US" dirty="0" smtClean="0"/>
              <a:t> = </a:t>
            </a:r>
            <a:r>
              <a:rPr lang="en-US" cap="small" dirty="0" err="1" smtClean="0"/>
              <a:t>filter</a:t>
            </a:r>
            <a:r>
              <a:rPr lang="en-US" dirty="0" err="1" smtClean="0"/>
              <a:t>(S</a:t>
            </a:r>
            <a:r>
              <a:rPr lang="en-US" baseline="-25000" dirty="0" err="1" smtClean="0"/>
              <a:t>in</a:t>
            </a:r>
            <a:r>
              <a:rPr lang="en-US" dirty="0" smtClean="0"/>
              <a:t>, </a:t>
            </a:r>
            <a:r>
              <a:rPr lang="en-US" cap="small" dirty="0" err="1" smtClean="0"/>
              <a:t>info</a:t>
            </a:r>
            <a:r>
              <a:rPr lang="en-US" dirty="0" err="1" smtClean="0"/>
              <a:t>(S</a:t>
            </a:r>
            <a:r>
              <a:rPr lang="en-US" baseline="-25000" dirty="0" err="1" smtClean="0"/>
              <a:t>localQout</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0"/>
          <p:cNvGrpSpPr/>
          <p:nvPr/>
        </p:nvGrpSpPr>
        <p:grpSpPr>
          <a:xfrm>
            <a:off x="1730052" y="3074991"/>
            <a:ext cx="1586073"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51"/>
          <p:cNvGrpSpPr/>
          <p:nvPr/>
        </p:nvGrpSpPr>
        <p:grpSpPr>
          <a:xfrm>
            <a:off x="5426346" y="4981262"/>
            <a:ext cx="1517933"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49"/>
          <p:cNvGrpSpPr/>
          <p:nvPr/>
        </p:nvGrpSpPr>
        <p:grpSpPr>
          <a:xfrm>
            <a:off x="3361959" y="1216137"/>
            <a:ext cx="1647487"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50"/>
          <p:cNvGrpSpPr/>
          <p:nvPr/>
        </p:nvGrpSpPr>
        <p:grpSpPr>
          <a:xfrm>
            <a:off x="3386013" y="3074991"/>
            <a:ext cx="1586073"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9"/>
          <p:cNvGrpSpPr/>
          <p:nvPr/>
        </p:nvGrpSpPr>
        <p:grpSpPr>
          <a:xfrm>
            <a:off x="5065889"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2222870"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34" name="Rectangle 33"/>
          <p:cNvSpPr/>
          <p:nvPr/>
        </p:nvSpPr>
        <p:spPr>
          <a:xfrm>
            <a:off x="4571627"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4" name="Rectangle 43"/>
          <p:cNvSpPr/>
          <p:nvPr/>
        </p:nvSpPr>
        <p:spPr>
          <a:xfrm>
            <a:off x="3835668"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5" name="Rectangle 44"/>
          <p:cNvSpPr/>
          <p:nvPr/>
        </p:nvSpPr>
        <p:spPr>
          <a:xfrm>
            <a:off x="6363344"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7" name="Rectangle 46"/>
          <p:cNvSpPr/>
          <p:nvPr/>
        </p:nvSpPr>
        <p:spPr>
          <a:xfrm>
            <a:off x="5889635"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49" name="Straight Connector 48"/>
          <p:cNvCxnSpPr>
            <a:stCxn id="55" idx="2"/>
            <a:endCxn id="56" idx="0"/>
          </p:cNvCxnSpPr>
          <p:nvPr/>
        </p:nvCxnSpPr>
        <p:spPr>
          <a:xfrm rot="5400000">
            <a:off x="3972663" y="1925787"/>
            <a:ext cx="493929" cy="163769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55" idx="2"/>
            <a:endCxn id="61" idx="0"/>
          </p:cNvCxnSpPr>
          <p:nvPr/>
        </p:nvCxnSpPr>
        <p:spPr>
          <a:xfrm rot="16200000" flipH="1">
            <a:off x="4853301" y="2682839"/>
            <a:ext cx="2323927" cy="1953584"/>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51"/>
          <p:cNvGrpSpPr/>
          <p:nvPr/>
        </p:nvGrpSpPr>
        <p:grpSpPr>
          <a:xfrm>
            <a:off x="6997903" y="4981262"/>
            <a:ext cx="1517933" cy="1095952"/>
            <a:chOff x="2077679" y="1836082"/>
            <a:chExt cx="1882391" cy="1409976"/>
          </a:xfrm>
        </p:grpSpPr>
        <p:pic>
          <p:nvPicPr>
            <p:cNvPr id="52" name="Picture 51"/>
            <p:cNvPicPr>
              <a:picLocks noChangeAspect="1"/>
            </p:cNvPicPr>
            <p:nvPr/>
          </p:nvPicPr>
          <p:blipFill>
            <a:blip r:embed="rId3"/>
            <a:stretch>
              <a:fillRect/>
            </a:stretch>
          </p:blipFill>
          <p:spPr>
            <a:xfrm>
              <a:off x="2077679" y="1836082"/>
              <a:ext cx="1882391" cy="1409976"/>
            </a:xfrm>
            <a:prstGeom prst="rect">
              <a:avLst/>
            </a:prstGeom>
          </p:spPr>
        </p:pic>
        <p:sp>
          <p:nvSpPr>
            <p:cNvPr id="53" name="5-Point Star 52"/>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p:cNvSpPr/>
          <p:nvPr/>
        </p:nvSpPr>
        <p:spPr>
          <a:xfrm>
            <a:off x="7893226" y="580172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55" name="Rounded Rectangle 54"/>
          <p:cNvSpPr/>
          <p:nvPr/>
        </p:nvSpPr>
        <p:spPr>
          <a:xfrm>
            <a:off x="3132666" y="1030110"/>
            <a:ext cx="3811612"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6" name="Rounded Rectangle 55"/>
          <p:cNvSpPr/>
          <p:nvPr/>
        </p:nvSpPr>
        <p:spPr>
          <a:xfrm>
            <a:off x="1552223" y="2991596"/>
            <a:ext cx="3697112"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1" name="Rounded Rectangle 60"/>
          <p:cNvSpPr/>
          <p:nvPr/>
        </p:nvSpPr>
        <p:spPr>
          <a:xfrm>
            <a:off x="5249336" y="4821596"/>
            <a:ext cx="3485444"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3" name="Rectangle 42"/>
          <p:cNvSpPr/>
          <p:nvPr/>
        </p:nvSpPr>
        <p:spPr>
          <a:xfrm>
            <a:off x="1186899" y="118871"/>
            <a:ext cx="6588966" cy="461665"/>
          </a:xfrm>
          <a:prstGeom prst="rect">
            <a:avLst/>
          </a:prstGeom>
        </p:spPr>
        <p:txBody>
          <a:bodyPr wrap="squar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a:t>
            </a:r>
            <a:r>
              <a:rPr lang="en-US" sz="2400" dirty="0" smtClean="0">
                <a:solidFill>
                  <a:srgbClr val="9B2D1F"/>
                </a:solidFill>
              </a:rPr>
              <a:t>S</a:t>
            </a:r>
            <a:r>
              <a:rPr lang="en-US" sz="2400" baseline="-25000" dirty="0" smtClean="0">
                <a:solidFill>
                  <a:srgbClr val="9B2D1F"/>
                </a:solidFill>
              </a:rPr>
              <a:t>dom</a:t>
            </a:r>
            <a:r>
              <a:rPr lang="en-US" sz="2400" dirty="0" smtClean="0"/>
              <a:t>[ [[mere </a:t>
            </a:r>
            <a:r>
              <a:rPr lang="en-US" sz="2400" dirty="0" err="1" smtClean="0"/>
              <a:t>child]]</a:t>
            </a:r>
            <a:r>
              <a:rPr lang="en-US" sz="2400" baseline="30000" dirty="0" err="1" smtClean="0">
                <a:sym typeface="Symbol"/>
              </a:rPr>
              <a:t></a:t>
            </a:r>
            <a:r>
              <a:rPr lang="en-US" sz="2400" baseline="30000" dirty="0" smtClean="0">
                <a:sym typeface="Symbol"/>
              </a:rPr>
              <a:t> </a:t>
            </a:r>
            <a:r>
              <a:rPr lang="en-US" sz="2400" dirty="0" smtClean="0"/>
              <a:t>]S</a:t>
            </a:r>
            <a:r>
              <a:rPr lang="en-US" sz="2400" baseline="-25000" dirty="0" smtClean="0"/>
              <a:t>res</a:t>
            </a:r>
            <a:r>
              <a:rPr lang="en-US" sz="2400" dirty="0" smtClean="0"/>
              <a:t>[</a:t>
            </a:r>
            <a:r>
              <a:rPr lang="en-US" sz="2400" cap="small" dirty="0" smtClean="0"/>
              <a:t>succeeded</a:t>
            </a:r>
            <a:r>
              <a:rPr lang="en-US" sz="2400" dirty="0" smtClean="0"/>
              <a:t>(7)</a:t>
            </a:r>
            <a:r>
              <a:rPr lang="en-US" sz="2400" smtClean="0"/>
              <a:t>]S'  </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6" name="Group 25"/>
          <p:cNvGrpSpPr/>
          <p:nvPr/>
        </p:nvGrpSpPr>
        <p:grpSpPr>
          <a:xfrm>
            <a:off x="1460542" y="1133651"/>
            <a:ext cx="1586073" cy="1181955"/>
            <a:chOff x="1730050" y="3074989"/>
            <a:chExt cx="1586075" cy="1181955"/>
          </a:xfrm>
        </p:grpSpPr>
        <p:grpSp>
          <p:nvGrpSpPr>
            <p:cNvPr id="2" name="Group 50"/>
            <p:cNvGrpSpPr/>
            <p:nvPr/>
          </p:nvGrpSpPr>
          <p:grpSpPr>
            <a:xfrm>
              <a:off x="1730050" y="3074989"/>
              <a:ext cx="1586075" cy="1181955"/>
              <a:chOff x="256975" y="1743590"/>
              <a:chExt cx="1882391" cy="1520622"/>
            </a:xfrm>
          </p:grpSpPr>
          <p:pic>
            <p:nvPicPr>
              <p:cNvPr id="37" name="Picture 36"/>
              <p:cNvPicPr>
                <a:picLocks noChangeAspect="1"/>
              </p:cNvPicPr>
              <p:nvPr/>
            </p:nvPicPr>
            <p:blipFill>
              <a:blip r:embed="rId3"/>
              <a:stretch>
                <a:fillRect/>
              </a:stretch>
            </p:blipFill>
            <p:spPr>
              <a:xfrm>
                <a:off x="256975" y="1854236"/>
                <a:ext cx="1882391" cy="1409976"/>
              </a:xfrm>
              <a:prstGeom prst="rect">
                <a:avLst/>
              </a:prstGeom>
            </p:spPr>
          </p:pic>
          <p:sp>
            <p:nvSpPr>
              <p:cNvPr id="39" name="5-Point Star 38"/>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p:cNvSpPr/>
            <p:nvPr/>
          </p:nvSpPr>
          <p:spPr>
            <a:xfrm>
              <a:off x="2222870"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29" name="Group 28"/>
          <p:cNvGrpSpPr/>
          <p:nvPr/>
        </p:nvGrpSpPr>
        <p:grpSpPr>
          <a:xfrm>
            <a:off x="3463950" y="3938073"/>
            <a:ext cx="1586073" cy="1181955"/>
            <a:chOff x="3386010" y="3074989"/>
            <a:chExt cx="1586075" cy="1181955"/>
          </a:xfrm>
        </p:grpSpPr>
        <p:grpSp>
          <p:nvGrpSpPr>
            <p:cNvPr id="5" name="Group 50"/>
            <p:cNvGrpSpPr/>
            <p:nvPr/>
          </p:nvGrpSpPr>
          <p:grpSpPr>
            <a:xfrm>
              <a:off x="3386010" y="3074989"/>
              <a:ext cx="1586075"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ectangle 33"/>
            <p:cNvSpPr/>
            <p:nvPr/>
          </p:nvSpPr>
          <p:spPr>
            <a:xfrm>
              <a:off x="4571627"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27" name="Group 26"/>
          <p:cNvGrpSpPr/>
          <p:nvPr/>
        </p:nvGrpSpPr>
        <p:grpSpPr>
          <a:xfrm>
            <a:off x="3361959" y="1216137"/>
            <a:ext cx="1647487" cy="1099469"/>
            <a:chOff x="3361957" y="1216135"/>
            <a:chExt cx="1647488" cy="1099469"/>
          </a:xfrm>
        </p:grpSpPr>
        <p:grpSp>
          <p:nvGrpSpPr>
            <p:cNvPr id="4" name="Group 49"/>
            <p:cNvGrpSpPr/>
            <p:nvPr/>
          </p:nvGrpSpPr>
          <p:grpSpPr>
            <a:xfrm>
              <a:off x="3361957" y="1216135"/>
              <a:ext cx="1647488" cy="1099469"/>
              <a:chOff x="1198171" y="291860"/>
              <a:chExt cx="1882391" cy="1409976"/>
            </a:xfrm>
          </p:grpSpPr>
          <p:pic>
            <p:nvPicPr>
              <p:cNvPr id="36" name="Picture 35"/>
              <p:cNvPicPr>
                <a:picLocks noChangeAspect="1"/>
              </p:cNvPicPr>
              <p:nvPr/>
            </p:nvPicPr>
            <p:blipFill>
              <a:blip r:embed="rId3"/>
              <a:stretch>
                <a:fillRect/>
              </a:stretch>
            </p:blipFill>
            <p:spPr>
              <a:xfrm>
                <a:off x="1198171" y="291860"/>
                <a:ext cx="1882391" cy="1409976"/>
              </a:xfrm>
              <a:prstGeom prst="rect">
                <a:avLst/>
              </a:prstGeom>
            </p:spPr>
          </p:pic>
          <p:sp>
            <p:nvSpPr>
              <p:cNvPr id="41" name="5-Point Star 4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ectangle 43"/>
            <p:cNvSpPr/>
            <p:nvPr/>
          </p:nvSpPr>
          <p:spPr>
            <a:xfrm>
              <a:off x="3835666" y="1999643"/>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28" name="Group 27"/>
          <p:cNvGrpSpPr/>
          <p:nvPr/>
        </p:nvGrpSpPr>
        <p:grpSpPr>
          <a:xfrm>
            <a:off x="1520227" y="4026139"/>
            <a:ext cx="1647487" cy="1099469"/>
            <a:chOff x="5065889" y="1216135"/>
            <a:chExt cx="1647488" cy="1099469"/>
          </a:xfrm>
        </p:grpSpPr>
        <p:grpSp>
          <p:nvGrpSpPr>
            <p:cNvPr id="6" name="Group 49"/>
            <p:cNvGrpSpPr/>
            <p:nvPr/>
          </p:nvGrpSpPr>
          <p:grpSpPr>
            <a:xfrm>
              <a:off x="5065889" y="1216135"/>
              <a:ext cx="1647488"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p:cNvSpPr/>
            <p:nvPr/>
          </p:nvSpPr>
          <p:spPr>
            <a:xfrm>
              <a:off x="6363342" y="1999643"/>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30" name="Group 29"/>
          <p:cNvGrpSpPr/>
          <p:nvPr/>
        </p:nvGrpSpPr>
        <p:grpSpPr>
          <a:xfrm>
            <a:off x="5426346" y="1216136"/>
            <a:ext cx="1517933" cy="1095952"/>
            <a:chOff x="5426347" y="4981261"/>
            <a:chExt cx="1517932" cy="1095952"/>
          </a:xfrm>
        </p:grpSpPr>
        <p:grpSp>
          <p:nvGrpSpPr>
            <p:cNvPr id="3" name="Group 51"/>
            <p:cNvGrpSpPr/>
            <p:nvPr/>
          </p:nvGrpSpPr>
          <p:grpSpPr>
            <a:xfrm>
              <a:off x="5426347" y="4981261"/>
              <a:ext cx="1517932" cy="1095952"/>
              <a:chOff x="2200172" y="1854236"/>
              <a:chExt cx="1882391" cy="1409976"/>
            </a:xfrm>
          </p:grpSpPr>
          <p:pic>
            <p:nvPicPr>
              <p:cNvPr id="38" name="Picture 37"/>
              <p:cNvPicPr>
                <a:picLocks noChangeAspect="1"/>
              </p:cNvPicPr>
              <p:nvPr/>
            </p:nvPicPr>
            <p:blipFill>
              <a:blip r:embed="rId3"/>
              <a:stretch>
                <a:fillRect/>
              </a:stretch>
            </p:blipFill>
            <p:spPr>
              <a:xfrm>
                <a:off x="2200172" y="1854236"/>
                <a:ext cx="1882391" cy="1409976"/>
              </a:xfrm>
              <a:prstGeom prst="rect">
                <a:avLst/>
              </a:prstGeom>
            </p:spPr>
          </p:pic>
          <p:sp>
            <p:nvSpPr>
              <p:cNvPr id="40" name="5-Point Star 39"/>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a:off x="5889633" y="5747141"/>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46" name="Group 45"/>
          <p:cNvGrpSpPr/>
          <p:nvPr/>
        </p:nvGrpSpPr>
        <p:grpSpPr>
          <a:xfrm>
            <a:off x="5466926" y="4026139"/>
            <a:ext cx="1517933" cy="1136422"/>
            <a:chOff x="6997902" y="4981261"/>
            <a:chExt cx="1517932" cy="1136422"/>
          </a:xfrm>
        </p:grpSpPr>
        <p:grpSp>
          <p:nvGrpSpPr>
            <p:cNvPr id="31" name="Group 51"/>
            <p:cNvGrpSpPr/>
            <p:nvPr/>
          </p:nvGrpSpPr>
          <p:grpSpPr>
            <a:xfrm>
              <a:off x="6997902" y="4981261"/>
              <a:ext cx="1517932" cy="1095952"/>
              <a:chOff x="2077679" y="1836082"/>
              <a:chExt cx="1882391" cy="1409976"/>
            </a:xfrm>
          </p:grpSpPr>
          <p:pic>
            <p:nvPicPr>
              <p:cNvPr id="32" name="Picture 31"/>
              <p:cNvPicPr>
                <a:picLocks noChangeAspect="1"/>
              </p:cNvPicPr>
              <p:nvPr/>
            </p:nvPicPr>
            <p:blipFill>
              <a:blip r:embed="rId3"/>
              <a:stretch>
                <a:fillRect/>
              </a:stretch>
            </p:blipFill>
            <p:spPr>
              <a:xfrm>
                <a:off x="2077679" y="1836082"/>
                <a:ext cx="1882391" cy="1409976"/>
              </a:xfrm>
              <a:prstGeom prst="rect">
                <a:avLst/>
              </a:prstGeom>
            </p:spPr>
          </p:pic>
          <p:sp>
            <p:nvSpPr>
              <p:cNvPr id="35" name="5-Point Star 34"/>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42"/>
            <p:cNvSpPr/>
            <p:nvPr/>
          </p:nvSpPr>
          <p:spPr>
            <a:xfrm>
              <a:off x="7893224" y="580172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sp>
        <p:nvSpPr>
          <p:cNvPr id="48" name="Rounded Rectangle 47"/>
          <p:cNvSpPr/>
          <p:nvPr/>
        </p:nvSpPr>
        <p:spPr>
          <a:xfrm>
            <a:off x="874892" y="804337"/>
            <a:ext cx="6730999" cy="1961444"/>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51" name="Rounded Rectangle 50"/>
          <p:cNvSpPr/>
          <p:nvPr/>
        </p:nvSpPr>
        <p:spPr>
          <a:xfrm>
            <a:off x="874892" y="3583025"/>
            <a:ext cx="6730999" cy="1961444"/>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cxnSp>
        <p:nvCxnSpPr>
          <p:cNvPr id="53" name="Straight Connector 52"/>
          <p:cNvCxnSpPr>
            <a:stCxn id="48" idx="2"/>
            <a:endCxn id="51" idx="0"/>
          </p:cNvCxnSpPr>
          <p:nvPr/>
        </p:nvCxnSpPr>
        <p:spPr>
          <a:xfrm rot="5400000">
            <a:off x="3831767" y="3174400"/>
            <a:ext cx="817244" cy="1587"/>
          </a:xfrm>
          <a:prstGeom prst="line">
            <a:avLst/>
          </a:prstGeom>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1188720" y="118872"/>
            <a:ext cx="6268792" cy="461665"/>
          </a:xfrm>
          <a:prstGeom prst="rect">
            <a:avLst/>
          </a:prstGeom>
        </p:spPr>
        <p:txBody>
          <a:bodyPr wrap="non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]S</a:t>
            </a:r>
            <a:r>
              <a:rPr lang="en-US" sz="2400" baseline="-25000" dirty="0" smtClean="0"/>
              <a:t>dom</a:t>
            </a:r>
            <a:r>
              <a:rPr lang="en-US" sz="2400" dirty="0" smtClean="0"/>
              <a:t>[ </a:t>
            </a:r>
            <a:r>
              <a:rPr lang="en-US" sz="2400" dirty="0" smtClean="0">
                <a:solidFill>
                  <a:srgbClr val="9B2D1F"/>
                </a:solidFill>
              </a:rPr>
              <a:t>[[mere </a:t>
            </a:r>
            <a:r>
              <a:rPr lang="en-US" sz="2400" dirty="0" err="1" smtClean="0">
                <a:solidFill>
                  <a:srgbClr val="9B2D1F"/>
                </a:solidFill>
              </a:rPr>
              <a:t>child]]</a:t>
            </a:r>
            <a:r>
              <a:rPr lang="en-US" sz="2400" baseline="30000" dirty="0" err="1" smtClean="0">
                <a:solidFill>
                  <a:srgbClr val="9B2D1F"/>
                </a:solidFill>
                <a:sym typeface="Symbol"/>
              </a:rPr>
              <a:t></a:t>
            </a:r>
            <a:r>
              <a:rPr lang="en-US" sz="2400" baseline="30000" dirty="0" smtClean="0">
                <a:solidFill>
                  <a:srgbClr val="9B2D1F"/>
                </a:solidFill>
                <a:sym typeface="Symbol"/>
              </a:rPr>
              <a:t> </a:t>
            </a:r>
            <a:r>
              <a:rPr lang="en-US" sz="2400" dirty="0" smtClean="0"/>
              <a:t>]S</a:t>
            </a:r>
            <a:r>
              <a:rPr lang="en-US" sz="2400" baseline="-25000" dirty="0" smtClean="0"/>
              <a:t>res</a:t>
            </a:r>
            <a:r>
              <a:rPr lang="en-US" sz="2400" dirty="0" smtClean="0"/>
              <a:t>[</a:t>
            </a:r>
            <a:r>
              <a:rPr lang="en-US" sz="2400" cap="small" dirty="0" smtClean="0"/>
              <a:t>succeeded</a:t>
            </a:r>
            <a:r>
              <a:rPr lang="en-US" sz="2400" dirty="0" smtClean="0"/>
              <a:t>(7)</a:t>
            </a:r>
            <a:r>
              <a:rPr lang="en-US" sz="2400" smtClean="0"/>
              <a:t>]S'  </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28"/>
          <p:cNvGrpSpPr/>
          <p:nvPr/>
        </p:nvGrpSpPr>
        <p:grpSpPr>
          <a:xfrm>
            <a:off x="3463950" y="3938073"/>
            <a:ext cx="1586073" cy="1181955"/>
            <a:chOff x="3386010" y="3074989"/>
            <a:chExt cx="1586075" cy="1181955"/>
          </a:xfrm>
        </p:grpSpPr>
        <p:grpSp>
          <p:nvGrpSpPr>
            <p:cNvPr id="5" name="Group 50"/>
            <p:cNvGrpSpPr/>
            <p:nvPr/>
          </p:nvGrpSpPr>
          <p:grpSpPr>
            <a:xfrm>
              <a:off x="3386010" y="3074989"/>
              <a:ext cx="1586075"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ectangle 33"/>
            <p:cNvSpPr/>
            <p:nvPr/>
          </p:nvSpPr>
          <p:spPr>
            <a:xfrm>
              <a:off x="4571627"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8" name="Group 27"/>
          <p:cNvGrpSpPr/>
          <p:nvPr/>
        </p:nvGrpSpPr>
        <p:grpSpPr>
          <a:xfrm>
            <a:off x="1520227" y="4026139"/>
            <a:ext cx="1647487" cy="1099469"/>
            <a:chOff x="5065889" y="1216135"/>
            <a:chExt cx="1647488" cy="1099469"/>
          </a:xfrm>
        </p:grpSpPr>
        <p:grpSp>
          <p:nvGrpSpPr>
            <p:cNvPr id="9" name="Group 49"/>
            <p:cNvGrpSpPr/>
            <p:nvPr/>
          </p:nvGrpSpPr>
          <p:grpSpPr>
            <a:xfrm>
              <a:off x="5065889" y="1216135"/>
              <a:ext cx="1647488"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p:cNvSpPr/>
            <p:nvPr/>
          </p:nvSpPr>
          <p:spPr>
            <a:xfrm>
              <a:off x="6363342" y="1999643"/>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grpSp>
        <p:nvGrpSpPr>
          <p:cNvPr id="12" name="Group 45"/>
          <p:cNvGrpSpPr/>
          <p:nvPr/>
        </p:nvGrpSpPr>
        <p:grpSpPr>
          <a:xfrm>
            <a:off x="5466926" y="4026139"/>
            <a:ext cx="1517933" cy="1136422"/>
            <a:chOff x="6997902" y="4981261"/>
            <a:chExt cx="1517932" cy="1136422"/>
          </a:xfrm>
        </p:grpSpPr>
        <p:grpSp>
          <p:nvGrpSpPr>
            <p:cNvPr id="13" name="Group 51"/>
            <p:cNvGrpSpPr/>
            <p:nvPr/>
          </p:nvGrpSpPr>
          <p:grpSpPr>
            <a:xfrm>
              <a:off x="6997902" y="4981261"/>
              <a:ext cx="1517932" cy="1095952"/>
              <a:chOff x="2077679" y="1836082"/>
              <a:chExt cx="1882391" cy="1409976"/>
            </a:xfrm>
          </p:grpSpPr>
          <p:pic>
            <p:nvPicPr>
              <p:cNvPr id="32" name="Picture 31"/>
              <p:cNvPicPr>
                <a:picLocks noChangeAspect="1"/>
              </p:cNvPicPr>
              <p:nvPr/>
            </p:nvPicPr>
            <p:blipFill>
              <a:blip r:embed="rId3"/>
              <a:stretch>
                <a:fillRect/>
              </a:stretch>
            </p:blipFill>
            <p:spPr>
              <a:xfrm>
                <a:off x="2077679" y="1836082"/>
                <a:ext cx="1882391" cy="1409976"/>
              </a:xfrm>
              <a:prstGeom prst="rect">
                <a:avLst/>
              </a:prstGeom>
            </p:spPr>
          </p:pic>
          <p:sp>
            <p:nvSpPr>
              <p:cNvPr id="35" name="5-Point Star 34"/>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42"/>
            <p:cNvSpPr/>
            <p:nvPr/>
          </p:nvSpPr>
          <p:spPr>
            <a:xfrm>
              <a:off x="7893224" y="580172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7</a:t>
              </a:r>
            </a:p>
          </p:txBody>
        </p:sp>
      </p:grpSp>
      <p:sp>
        <p:nvSpPr>
          <p:cNvPr id="51" name="Rounded Rectangle 50"/>
          <p:cNvSpPr/>
          <p:nvPr/>
        </p:nvSpPr>
        <p:spPr>
          <a:xfrm>
            <a:off x="874892" y="3583025"/>
            <a:ext cx="6730999" cy="1961444"/>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46" name="TextBox 45"/>
          <p:cNvSpPr txBox="1"/>
          <p:nvPr/>
        </p:nvSpPr>
        <p:spPr>
          <a:xfrm>
            <a:off x="9454445" y="1128890"/>
            <a:ext cx="184633" cy="367160"/>
          </a:xfrm>
          <a:prstGeom prst="rect">
            <a:avLst/>
          </a:prstGeom>
          <a:noFill/>
        </p:spPr>
        <p:txBody>
          <a:bodyPr wrap="none" lIns="91426" tIns="45712" rIns="91426" bIns="45712" rtlCol="0">
            <a:spAutoFit/>
          </a:bodyPr>
          <a:lstStyle/>
          <a:p>
            <a:endParaRPr lang="en-US" dirty="0"/>
          </a:p>
        </p:txBody>
      </p:sp>
      <p:sp>
        <p:nvSpPr>
          <p:cNvPr id="49" name="Rectangle 48"/>
          <p:cNvSpPr/>
          <p:nvPr/>
        </p:nvSpPr>
        <p:spPr>
          <a:xfrm>
            <a:off x="1188720" y="118872"/>
            <a:ext cx="6314979" cy="461665"/>
          </a:xfrm>
          <a:prstGeom prst="rect">
            <a:avLst/>
          </a:prstGeom>
        </p:spPr>
        <p:txBody>
          <a:bodyPr wrap="non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]S</a:t>
            </a:r>
            <a:r>
              <a:rPr lang="en-US" sz="2400" baseline="-25000" dirty="0" smtClean="0"/>
              <a:t>dom</a:t>
            </a:r>
            <a:r>
              <a:rPr lang="en-US" sz="2400" dirty="0" smtClean="0"/>
              <a:t>[ </a:t>
            </a:r>
            <a:r>
              <a:rPr lang="en-US" sz="2400" dirty="0" smtClean="0">
                <a:solidFill>
                  <a:srgbClr val="9B2D1F"/>
                </a:solidFill>
              </a:rPr>
              <a:t>[[mere </a:t>
            </a:r>
            <a:r>
              <a:rPr lang="en-US" sz="2400" dirty="0" err="1" smtClean="0">
                <a:solidFill>
                  <a:srgbClr val="9B2D1F"/>
                </a:solidFill>
              </a:rPr>
              <a:t>child]]</a:t>
            </a:r>
            <a:r>
              <a:rPr lang="en-US" sz="2400" baseline="30000" dirty="0" err="1" smtClean="0">
                <a:solidFill>
                  <a:srgbClr val="9B2D1F"/>
                </a:solidFill>
                <a:sym typeface="Symbol"/>
              </a:rPr>
              <a:t></a:t>
            </a:r>
            <a:r>
              <a:rPr lang="en-US" sz="2400" baseline="30000" dirty="0" smtClean="0">
                <a:solidFill>
                  <a:srgbClr val="9B2D1F"/>
                </a:solidFill>
                <a:sym typeface="Symbol"/>
              </a:rPr>
              <a:t> </a:t>
            </a:r>
            <a:r>
              <a:rPr lang="en-US" sz="2400" dirty="0" smtClean="0"/>
              <a:t>]S</a:t>
            </a:r>
            <a:r>
              <a:rPr lang="en-US" sz="2400" baseline="-25000" dirty="0" smtClean="0"/>
              <a:t>res</a:t>
            </a:r>
            <a:r>
              <a:rPr lang="en-US" sz="2400" dirty="0" smtClean="0"/>
              <a:t>[</a:t>
            </a:r>
            <a:r>
              <a:rPr lang="en-US" sz="2400" cap="small" dirty="0" smtClean="0"/>
              <a:t>succeeded</a:t>
            </a:r>
            <a:r>
              <a:rPr lang="en-US" sz="2400" dirty="0" smtClean="0"/>
              <a:t>(7)</a:t>
            </a:r>
            <a:r>
              <a:rPr lang="en-US" sz="2400" smtClean="0"/>
              <a:t>]S' </a:t>
            </a:r>
            <a:endParaRPr lang="en-US"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50"/>
          <p:cNvGrpSpPr/>
          <p:nvPr/>
        </p:nvGrpSpPr>
        <p:grpSpPr>
          <a:xfrm>
            <a:off x="1974912" y="3074991"/>
            <a:ext cx="1586073" cy="1181955"/>
            <a:chOff x="256975" y="1743590"/>
            <a:chExt cx="1882391" cy="1520622"/>
          </a:xfrm>
        </p:grpSpPr>
        <p:pic>
          <p:nvPicPr>
            <p:cNvPr id="17" name="Picture 16"/>
            <p:cNvPicPr>
              <a:picLocks noChangeAspect="1"/>
            </p:cNvPicPr>
            <p:nvPr/>
          </p:nvPicPr>
          <p:blipFill>
            <a:blip r:embed="rId3"/>
            <a:stretch>
              <a:fillRect/>
            </a:stretch>
          </p:blipFill>
          <p:spPr>
            <a:xfrm>
              <a:off x="256975" y="1854236"/>
              <a:ext cx="1882391" cy="1409976"/>
            </a:xfrm>
            <a:prstGeom prst="rect">
              <a:avLst/>
            </a:prstGeom>
          </p:spPr>
        </p:pic>
        <p:sp>
          <p:nvSpPr>
            <p:cNvPr id="18" name="5-Point Star 17"/>
            <p:cNvSpPr/>
            <p:nvPr/>
          </p:nvSpPr>
          <p:spPr>
            <a:xfrm>
              <a:off x="841865" y="174359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9"/>
          <p:cNvGrpSpPr/>
          <p:nvPr/>
        </p:nvGrpSpPr>
        <p:grpSpPr>
          <a:xfrm>
            <a:off x="3654790"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ectangle 33"/>
          <p:cNvSpPr/>
          <p:nvPr/>
        </p:nvSpPr>
        <p:spPr>
          <a:xfrm>
            <a:off x="3160528" y="3935402"/>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45" name="Rectangle 44"/>
          <p:cNvSpPr/>
          <p:nvPr/>
        </p:nvSpPr>
        <p:spPr>
          <a:xfrm>
            <a:off x="4952243"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49" name="Straight Connector 48"/>
          <p:cNvCxnSpPr>
            <a:stCxn id="24" idx="2"/>
            <a:endCxn id="56" idx="0"/>
          </p:cNvCxnSpPr>
          <p:nvPr/>
        </p:nvCxnSpPr>
        <p:spPr>
          <a:xfrm rot="5400000">
            <a:off x="3372238" y="1905321"/>
            <a:ext cx="493928" cy="16786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24" idx="2"/>
            <a:endCxn id="28" idx="0"/>
          </p:cNvCxnSpPr>
          <p:nvPr/>
        </p:nvCxnSpPr>
        <p:spPr>
          <a:xfrm rot="16200000" flipH="1">
            <a:off x="4249525" y="2706655"/>
            <a:ext cx="2323928" cy="1905953"/>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51"/>
          <p:cNvGrpSpPr/>
          <p:nvPr/>
        </p:nvGrpSpPr>
        <p:grpSpPr>
          <a:xfrm>
            <a:off x="5586803" y="4981262"/>
            <a:ext cx="1517933" cy="1095952"/>
            <a:chOff x="2077679" y="1836082"/>
            <a:chExt cx="1882391" cy="1409976"/>
          </a:xfrm>
        </p:grpSpPr>
        <p:pic>
          <p:nvPicPr>
            <p:cNvPr id="52" name="Picture 51"/>
            <p:cNvPicPr>
              <a:picLocks noChangeAspect="1"/>
            </p:cNvPicPr>
            <p:nvPr/>
          </p:nvPicPr>
          <p:blipFill>
            <a:blip r:embed="rId3"/>
            <a:stretch>
              <a:fillRect/>
            </a:stretch>
          </p:blipFill>
          <p:spPr>
            <a:xfrm>
              <a:off x="2077679" y="1836082"/>
              <a:ext cx="1882391" cy="1409976"/>
            </a:xfrm>
            <a:prstGeom prst="rect">
              <a:avLst/>
            </a:prstGeom>
          </p:spPr>
        </p:pic>
        <p:sp>
          <p:nvSpPr>
            <p:cNvPr id="53" name="5-Point Star 52"/>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Rounded Rectangle 55"/>
          <p:cNvSpPr/>
          <p:nvPr/>
        </p:nvSpPr>
        <p:spPr>
          <a:xfrm>
            <a:off x="1693335" y="2991596"/>
            <a:ext cx="2173109"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5" name="Rectangle 64"/>
          <p:cNvSpPr/>
          <p:nvPr/>
        </p:nvSpPr>
        <p:spPr>
          <a:xfrm>
            <a:off x="1188720" y="118872"/>
            <a:ext cx="6268792" cy="461665"/>
          </a:xfrm>
          <a:prstGeom prst="rect">
            <a:avLst/>
          </a:prstGeom>
        </p:spPr>
        <p:txBody>
          <a:bodyPr wrap="non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]S</a:t>
            </a:r>
            <a:r>
              <a:rPr lang="en-US" sz="2400" baseline="-25000" dirty="0" smtClean="0"/>
              <a:t>dom</a:t>
            </a:r>
            <a:r>
              <a:rPr lang="en-US" sz="2400" dirty="0" smtClean="0"/>
              <a:t>[ [[mere </a:t>
            </a:r>
            <a:r>
              <a:rPr lang="en-US" sz="2400" dirty="0" err="1" smtClean="0"/>
              <a:t>child]]</a:t>
            </a:r>
            <a:r>
              <a:rPr lang="en-US" sz="2400" baseline="30000" dirty="0" err="1" smtClean="0">
                <a:sym typeface="Symbol"/>
              </a:rPr>
              <a:t></a:t>
            </a:r>
            <a:r>
              <a:rPr lang="en-US" sz="2400" baseline="30000" dirty="0" smtClean="0">
                <a:sym typeface="Symbol"/>
              </a:rPr>
              <a:t> </a:t>
            </a:r>
            <a:r>
              <a:rPr lang="en-US" sz="2400" dirty="0" smtClean="0"/>
              <a:t>]</a:t>
            </a:r>
            <a:r>
              <a:rPr lang="en-US" sz="2400" dirty="0" smtClean="0">
                <a:solidFill>
                  <a:srgbClr val="9B2D1F"/>
                </a:solidFill>
              </a:rPr>
              <a:t>S</a:t>
            </a:r>
            <a:r>
              <a:rPr lang="en-US" sz="2400" baseline="-25000" dirty="0" smtClean="0">
                <a:solidFill>
                  <a:srgbClr val="9B2D1F"/>
                </a:solidFill>
              </a:rPr>
              <a:t>res</a:t>
            </a:r>
            <a:r>
              <a:rPr lang="en-US" sz="2400" dirty="0" smtClean="0"/>
              <a:t>[</a:t>
            </a:r>
            <a:r>
              <a:rPr lang="en-US" sz="2400" cap="small" dirty="0" smtClean="0"/>
              <a:t>succeeded</a:t>
            </a:r>
            <a:r>
              <a:rPr lang="en-US" sz="2400" dirty="0" smtClean="0"/>
              <a:t>(7)</a:t>
            </a:r>
            <a:r>
              <a:rPr lang="en-US" sz="2400" smtClean="0"/>
              <a:t>]S' </a:t>
            </a:r>
            <a:endParaRPr lang="en-US" sz="2400" dirty="0"/>
          </a:p>
        </p:txBody>
      </p:sp>
      <p:sp>
        <p:nvSpPr>
          <p:cNvPr id="24" name="Rounded Rectangle 23"/>
          <p:cNvSpPr/>
          <p:nvPr/>
        </p:nvSpPr>
        <p:spPr>
          <a:xfrm>
            <a:off x="3330223" y="1030110"/>
            <a:ext cx="2256580"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7" name="Rectangle 26"/>
          <p:cNvSpPr/>
          <p:nvPr/>
        </p:nvSpPr>
        <p:spPr>
          <a:xfrm>
            <a:off x="6754702" y="5919233"/>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28" name="Rounded Rectangle 27"/>
          <p:cNvSpPr/>
          <p:nvPr/>
        </p:nvSpPr>
        <p:spPr>
          <a:xfrm>
            <a:off x="5245832" y="4821596"/>
            <a:ext cx="2237267"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49"/>
          <p:cNvGrpSpPr/>
          <p:nvPr/>
        </p:nvGrpSpPr>
        <p:grpSpPr>
          <a:xfrm>
            <a:off x="3654790" y="1216137"/>
            <a:ext cx="1647487" cy="1099469"/>
            <a:chOff x="1198171" y="291860"/>
            <a:chExt cx="1882391" cy="1409976"/>
          </a:xfrm>
        </p:grpSpPr>
        <p:pic>
          <p:nvPicPr>
            <p:cNvPr id="20" name="Picture 19"/>
            <p:cNvPicPr>
              <a:picLocks noChangeAspect="1"/>
            </p:cNvPicPr>
            <p:nvPr/>
          </p:nvPicPr>
          <p:blipFill>
            <a:blip r:embed="rId3"/>
            <a:stretch>
              <a:fillRect/>
            </a:stretch>
          </p:blipFill>
          <p:spPr>
            <a:xfrm>
              <a:off x="1198171" y="291860"/>
              <a:ext cx="1882391" cy="1409976"/>
            </a:xfrm>
            <a:prstGeom prst="rect">
              <a:avLst/>
            </a:prstGeom>
          </p:spPr>
        </p:pic>
        <p:sp>
          <p:nvSpPr>
            <p:cNvPr id="21" name="5-Point Star 20"/>
            <p:cNvSpPr/>
            <p:nvPr/>
          </p:nvSpPr>
          <p:spPr>
            <a:xfrm>
              <a:off x="2477205" y="1126066"/>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1783060" y="291860"/>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p:cNvSpPr/>
          <p:nvPr/>
        </p:nvSpPr>
        <p:spPr>
          <a:xfrm>
            <a:off x="4952243" y="1999644"/>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cxnSp>
        <p:nvCxnSpPr>
          <p:cNvPr id="50" name="Straight Connector 49"/>
          <p:cNvCxnSpPr>
            <a:stCxn id="55" idx="2"/>
            <a:endCxn id="61" idx="0"/>
          </p:cNvCxnSpPr>
          <p:nvPr/>
        </p:nvCxnSpPr>
        <p:spPr>
          <a:xfrm rot="16200000" flipH="1">
            <a:off x="4249527" y="2706653"/>
            <a:ext cx="2323927" cy="1905955"/>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51"/>
          <p:cNvGrpSpPr/>
          <p:nvPr/>
        </p:nvGrpSpPr>
        <p:grpSpPr>
          <a:xfrm>
            <a:off x="5586803" y="4981262"/>
            <a:ext cx="1517933" cy="1095952"/>
            <a:chOff x="2077679" y="1836082"/>
            <a:chExt cx="1882391" cy="1409976"/>
          </a:xfrm>
        </p:grpSpPr>
        <p:pic>
          <p:nvPicPr>
            <p:cNvPr id="52" name="Picture 51"/>
            <p:cNvPicPr>
              <a:picLocks noChangeAspect="1"/>
            </p:cNvPicPr>
            <p:nvPr/>
          </p:nvPicPr>
          <p:blipFill>
            <a:blip r:embed="rId3"/>
            <a:stretch>
              <a:fillRect/>
            </a:stretch>
          </p:blipFill>
          <p:spPr>
            <a:xfrm>
              <a:off x="2077679" y="1836082"/>
              <a:ext cx="1882391" cy="1409976"/>
            </a:xfrm>
            <a:prstGeom prst="rect">
              <a:avLst/>
            </a:prstGeom>
          </p:spPr>
        </p:pic>
        <p:sp>
          <p:nvSpPr>
            <p:cNvPr id="53" name="5-Point Star 52"/>
            <p:cNvSpPr/>
            <p:nvPr/>
          </p:nvSpPr>
          <p:spPr>
            <a:xfrm>
              <a:off x="3499556" y="2756211"/>
              <a:ext cx="356306" cy="338667"/>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Rectangle 53"/>
          <p:cNvSpPr/>
          <p:nvPr/>
        </p:nvSpPr>
        <p:spPr>
          <a:xfrm>
            <a:off x="6754702" y="5919233"/>
            <a:ext cx="350035" cy="31596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r>
              <a:rPr lang="en-US" dirty="0">
                <a:solidFill>
                  <a:schemeClr val="tx1"/>
                </a:solidFill>
              </a:rPr>
              <a:t>7</a:t>
            </a:r>
          </a:p>
        </p:txBody>
      </p:sp>
      <p:sp>
        <p:nvSpPr>
          <p:cNvPr id="55" name="Rounded Rectangle 54"/>
          <p:cNvSpPr/>
          <p:nvPr/>
        </p:nvSpPr>
        <p:spPr>
          <a:xfrm>
            <a:off x="3330223" y="1030110"/>
            <a:ext cx="2256580" cy="1467558"/>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61" name="Rounded Rectangle 60"/>
          <p:cNvSpPr/>
          <p:nvPr/>
        </p:nvSpPr>
        <p:spPr>
          <a:xfrm>
            <a:off x="5245832" y="4821596"/>
            <a:ext cx="2237267" cy="1467516"/>
          </a:xfrm>
          <a:prstGeom prst="roundRect">
            <a:avLst/>
          </a:prstGeom>
          <a:noFill/>
        </p:spPr>
        <p:style>
          <a:lnRef idx="1">
            <a:schemeClr val="accent1"/>
          </a:lnRef>
          <a:fillRef idx="3">
            <a:schemeClr val="accent1"/>
          </a:fillRef>
          <a:effectRef idx="2">
            <a:schemeClr val="accent1"/>
          </a:effectRef>
          <a:fontRef idx="minor">
            <a:schemeClr val="lt1"/>
          </a:fontRef>
        </p:style>
        <p:txBody>
          <a:bodyPr lIns="91426" tIns="45712" rIns="91426" bIns="45712" rtlCol="0" anchor="ctr"/>
          <a:lstStyle/>
          <a:p>
            <a:pPr algn="ctr"/>
            <a:endParaRPr lang="en-US"/>
          </a:p>
        </p:txBody>
      </p:sp>
      <p:sp>
        <p:nvSpPr>
          <p:cNvPr id="26" name="Rectangle 25"/>
          <p:cNvSpPr/>
          <p:nvPr/>
        </p:nvSpPr>
        <p:spPr>
          <a:xfrm>
            <a:off x="1188720" y="118872"/>
            <a:ext cx="6268792" cy="461665"/>
          </a:xfrm>
          <a:prstGeom prst="rect">
            <a:avLst/>
          </a:prstGeom>
        </p:spPr>
        <p:txBody>
          <a:bodyPr wrap="none">
            <a:spAutoFit/>
          </a:bodyPr>
          <a:lstStyle/>
          <a:p>
            <a:r>
              <a:rPr lang="en-US" sz="2400" baseline="-25000" dirty="0" smtClean="0"/>
              <a:t> </a:t>
            </a:r>
            <a:r>
              <a:rPr lang="en-US" sz="2400" dirty="0" smtClean="0"/>
              <a:t>S[+7]S</a:t>
            </a:r>
            <a:r>
              <a:rPr lang="en-US" sz="2400" baseline="-25000" dirty="0" smtClean="0"/>
              <a:t>in</a:t>
            </a:r>
            <a:r>
              <a:rPr lang="en-US" sz="2400" dirty="0" smtClean="0"/>
              <a:t>[</a:t>
            </a:r>
            <a:r>
              <a:rPr lang="en-US" sz="2400" i="1" dirty="0" smtClean="0"/>
              <a:t>DR</a:t>
            </a:r>
            <a:r>
              <a:rPr lang="en-US" sz="2400" dirty="0" smtClean="0"/>
              <a:t>]S</a:t>
            </a:r>
            <a:r>
              <a:rPr lang="en-US" sz="2400" baseline="-25000" dirty="0" smtClean="0"/>
              <a:t>dom</a:t>
            </a:r>
            <a:r>
              <a:rPr lang="en-US" sz="2400" dirty="0" smtClean="0"/>
              <a:t>[ [[mere </a:t>
            </a:r>
            <a:r>
              <a:rPr lang="en-US" sz="2400" dirty="0" err="1" smtClean="0"/>
              <a:t>child]]</a:t>
            </a:r>
            <a:r>
              <a:rPr lang="en-US" sz="2400" baseline="30000" dirty="0" err="1" smtClean="0">
                <a:sym typeface="Symbol"/>
              </a:rPr>
              <a:t></a:t>
            </a:r>
            <a:r>
              <a:rPr lang="en-US" sz="2400" baseline="30000" dirty="0" smtClean="0">
                <a:sym typeface="Symbol"/>
              </a:rPr>
              <a:t> </a:t>
            </a:r>
            <a:r>
              <a:rPr lang="en-US" sz="2400" dirty="0" smtClean="0"/>
              <a:t>]S</a:t>
            </a:r>
            <a:r>
              <a:rPr lang="en-US" sz="2400" baseline="-25000" dirty="0" smtClean="0"/>
              <a:t>res</a:t>
            </a:r>
            <a:r>
              <a:rPr lang="en-US" sz="2400" dirty="0" smtClean="0"/>
              <a:t>[</a:t>
            </a:r>
            <a:r>
              <a:rPr lang="en-US" sz="2400" cap="small" dirty="0" smtClean="0"/>
              <a:t>succeeded</a:t>
            </a:r>
            <a:r>
              <a:rPr lang="en-US" sz="2400" dirty="0" smtClean="0"/>
              <a:t>(7)</a:t>
            </a:r>
            <a:r>
              <a:rPr lang="en-US" sz="2400" smtClean="0"/>
              <a:t>]</a:t>
            </a:r>
            <a:r>
              <a:rPr lang="en-US" sz="2400" smtClean="0">
                <a:solidFill>
                  <a:schemeClr val="accent2"/>
                </a:solidFill>
              </a:rPr>
              <a:t>S</a:t>
            </a:r>
            <a:r>
              <a:rPr lang="en-US" sz="2400" smtClean="0">
                <a:solidFill>
                  <a:srgbClr val="800000"/>
                </a:solidFill>
              </a:rPr>
              <a:t>' </a:t>
            </a:r>
            <a:endParaRPr lang="en-US" sz="2400" dirty="0">
              <a:solidFill>
                <a:srgbClr val="8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readings</a:t>
            </a:r>
            <a:endParaRPr lang="en-US" dirty="0"/>
          </a:p>
        </p:txBody>
      </p:sp>
      <p:sp>
        <p:nvSpPr>
          <p:cNvPr id="3" name="Content Placeholder 2"/>
          <p:cNvSpPr>
            <a:spLocks noGrp="1"/>
          </p:cNvSpPr>
          <p:nvPr>
            <p:ph sz="quarter" idx="1"/>
          </p:nvPr>
        </p:nvSpPr>
        <p:spPr/>
        <p:txBody>
          <a:bodyPr/>
          <a:lstStyle/>
          <a:p>
            <a:pPr algn="ctr">
              <a:buNone/>
            </a:pPr>
            <a:r>
              <a:rPr lang="en-US" i="1" dirty="0" smtClean="0"/>
              <a:t>He is </a:t>
            </a:r>
            <a:r>
              <a:rPr lang="en-US" b="1" i="1" dirty="0" smtClean="0"/>
              <a:t>only </a:t>
            </a:r>
            <a:r>
              <a:rPr lang="en-US" i="1" dirty="0" smtClean="0"/>
              <a:t>a janitor </a:t>
            </a:r>
            <a:r>
              <a:rPr lang="en-US" dirty="0" smtClean="0">
                <a:sym typeface="Symbol"/>
              </a:rPr>
              <a:t>/ </a:t>
            </a:r>
            <a:r>
              <a:rPr lang="en-US" i="1" dirty="0" smtClean="0"/>
              <a:t>He is </a:t>
            </a:r>
            <a:r>
              <a:rPr lang="en-US" b="1" i="1" dirty="0" smtClean="0"/>
              <a:t>just </a:t>
            </a:r>
            <a:r>
              <a:rPr lang="en-US" i="1" dirty="0" smtClean="0"/>
              <a:t>a janitor </a:t>
            </a:r>
            <a:r>
              <a:rPr lang="en-US" dirty="0" smtClean="0">
                <a:sym typeface="Symbol"/>
              </a:rPr>
              <a:t>/ </a:t>
            </a:r>
            <a:r>
              <a:rPr lang="en-US" i="1" dirty="0" smtClean="0">
                <a:sym typeface="Symbol"/>
              </a:rPr>
              <a:t>He is a </a:t>
            </a:r>
            <a:r>
              <a:rPr lang="en-US" b="1" i="1" dirty="0" smtClean="0">
                <a:sym typeface="Symbol"/>
              </a:rPr>
              <a:t>mere </a:t>
            </a:r>
            <a:r>
              <a:rPr lang="en-US" i="1" dirty="0" smtClean="0">
                <a:sym typeface="Symbol"/>
              </a:rPr>
              <a:t>janitor</a:t>
            </a:r>
          </a:p>
        </p:txBody>
      </p:sp>
      <p:sp>
        <p:nvSpPr>
          <p:cNvPr id="4" name="TextBox 3"/>
          <p:cNvSpPr txBox="1"/>
          <p:nvPr/>
        </p:nvSpPr>
        <p:spPr>
          <a:xfrm>
            <a:off x="3919289" y="4321544"/>
            <a:ext cx="74892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smtClean="0"/>
              <a:t>janitor</a:t>
            </a:r>
            <a:endParaRPr lang="en-US" dirty="0"/>
          </a:p>
        </p:txBody>
      </p:sp>
      <p:sp>
        <p:nvSpPr>
          <p:cNvPr id="6" name="TextBox 5"/>
          <p:cNvSpPr txBox="1"/>
          <p:nvPr/>
        </p:nvSpPr>
        <p:spPr>
          <a:xfrm>
            <a:off x="3818389" y="3460833"/>
            <a:ext cx="9399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secretary</a:t>
            </a:r>
            <a:endParaRPr lang="en-US" dirty="0"/>
          </a:p>
        </p:txBody>
      </p:sp>
      <p:sp>
        <p:nvSpPr>
          <p:cNvPr id="7" name="TextBox 6"/>
          <p:cNvSpPr txBox="1"/>
          <p:nvPr/>
        </p:nvSpPr>
        <p:spPr>
          <a:xfrm>
            <a:off x="3842129" y="2658918"/>
            <a:ext cx="89440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manager</a:t>
            </a:r>
            <a:endParaRPr lang="en-US" dirty="0"/>
          </a:p>
        </p:txBody>
      </p:sp>
      <p:cxnSp>
        <p:nvCxnSpPr>
          <p:cNvPr id="12" name="Straight Connector 11"/>
          <p:cNvCxnSpPr>
            <a:stCxn id="4" idx="0"/>
            <a:endCxn id="6" idx="2"/>
          </p:cNvCxnSpPr>
          <p:nvPr/>
        </p:nvCxnSpPr>
        <p:spPr>
          <a:xfrm rot="16200000" flipV="1">
            <a:off x="4045367" y="4073160"/>
            <a:ext cx="491379" cy="53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2"/>
            <a:endCxn id="6" idx="0"/>
          </p:cNvCxnSpPr>
          <p:nvPr/>
        </p:nvCxnSpPr>
        <p:spPr>
          <a:xfrm rot="5400000">
            <a:off x="4072556" y="3244055"/>
            <a:ext cx="432583" cy="972"/>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982250" y="3204950"/>
            <a:ext cx="2019829" cy="923330"/>
          </a:xfrm>
          <a:prstGeom prst="rect">
            <a:avLst/>
          </a:prstGeom>
          <a:noFill/>
        </p:spPr>
        <p:txBody>
          <a:bodyPr wrap="none" rtlCol="0">
            <a:spAutoFit/>
          </a:bodyPr>
          <a:lstStyle/>
          <a:p>
            <a:r>
              <a:rPr lang="en-US" b="1" dirty="0" smtClean="0"/>
              <a:t>Presupposed</a:t>
            </a:r>
            <a:r>
              <a:rPr lang="en-US" dirty="0" smtClean="0"/>
              <a:t>:</a:t>
            </a:r>
          </a:p>
          <a:p>
            <a:endParaRPr lang="en-US" dirty="0" smtClean="0"/>
          </a:p>
          <a:p>
            <a:r>
              <a:rPr lang="en-US" dirty="0" smtClean="0"/>
              <a:t>He’s </a:t>
            </a:r>
            <a:r>
              <a:rPr lang="en-US" b="1" dirty="0" smtClean="0"/>
              <a:t>at least </a:t>
            </a:r>
            <a:r>
              <a:rPr lang="en-US" dirty="0" smtClean="0"/>
              <a:t>a janitor</a:t>
            </a:r>
            <a:endParaRPr lang="en-US" dirty="0"/>
          </a:p>
        </p:txBody>
      </p:sp>
      <p:sp>
        <p:nvSpPr>
          <p:cNvPr id="13" name="TextBox 12"/>
          <p:cNvSpPr txBox="1"/>
          <p:nvPr/>
        </p:nvSpPr>
        <p:spPr>
          <a:xfrm>
            <a:off x="2769930" y="5180654"/>
            <a:ext cx="304764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homeless guy who’s always around</a:t>
            </a:r>
            <a:endParaRPr lang="en-US" dirty="0"/>
          </a:p>
        </p:txBody>
      </p:sp>
      <p:cxnSp>
        <p:nvCxnSpPr>
          <p:cNvPr id="15" name="Straight Connector 14"/>
          <p:cNvCxnSpPr>
            <a:stCxn id="13" idx="0"/>
          </p:cNvCxnSpPr>
          <p:nvPr/>
        </p:nvCxnSpPr>
        <p:spPr>
          <a:xfrm rot="5400000" flipH="1" flipV="1">
            <a:off x="4048862" y="4935765"/>
            <a:ext cx="48977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839779" y="4715410"/>
            <a:ext cx="4771557" cy="1328130"/>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Achieved:</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The possibility of presupposing a question</a:t>
            </a:r>
          </a:p>
          <a:p>
            <a:pPr marL="514350" indent="-514350">
              <a:buFont typeface="+mj-lt"/>
              <a:buAutoNum type="arabicPeriod"/>
            </a:pPr>
            <a:r>
              <a:rPr lang="en-US" dirty="0" smtClean="0"/>
              <a:t>The </a:t>
            </a:r>
            <a:r>
              <a:rPr lang="en-US" dirty="0" err="1" smtClean="0"/>
              <a:t>expressibility</a:t>
            </a:r>
            <a:r>
              <a:rPr lang="en-US" dirty="0" smtClean="0"/>
              <a:t> of </a:t>
            </a:r>
            <a:r>
              <a:rPr lang="en-US" dirty="0" err="1" smtClean="0"/>
              <a:t>presuppositional</a:t>
            </a:r>
            <a:r>
              <a:rPr lang="en-US" dirty="0" smtClean="0"/>
              <a:t> constraints regarding the strength ranking over the answers to the question under discussion</a:t>
            </a:r>
          </a:p>
          <a:p>
            <a:pPr marL="514350" indent="-514350">
              <a:buFont typeface="+mj-lt"/>
              <a:buAutoNum type="arabicPeriod"/>
            </a:pPr>
            <a:r>
              <a:rPr lang="en-US" dirty="0" smtClean="0"/>
              <a:t>Quantificational binding into presupposed questions</a:t>
            </a:r>
          </a:p>
          <a:p>
            <a:pPr marL="514350" indent="-514350">
              <a:buFont typeface="+mj-lt"/>
              <a:buAutoNum type="arabicPeriod"/>
            </a:pPr>
            <a:r>
              <a:rPr lang="en-US" dirty="0" smtClean="0"/>
              <a:t>Compositional derivation of logical forms for sentences</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[[mere child]]</a:t>
            </a:r>
            <a:r>
              <a:rPr lang="en-US" baseline="30000" smtClean="0"/>
              <a:t>A</a:t>
            </a:r>
            <a:endParaRPr lang="en-US"/>
          </a:p>
        </p:txBody>
      </p:sp>
      <p:sp>
        <p:nvSpPr>
          <p:cNvPr id="3" name="Content Placeholder 2"/>
          <p:cNvSpPr>
            <a:spLocks noGrp="1"/>
          </p:cNvSpPr>
          <p:nvPr>
            <p:ph sz="quarter" idx="1"/>
          </p:nvPr>
        </p:nvSpPr>
        <p:spPr/>
        <p:txBody>
          <a:bodyPr/>
          <a:lstStyle/>
          <a:p>
            <a:pPr>
              <a:buNone/>
            </a:pPr>
            <a:r>
              <a:rPr lang="en-US" smtClean="0"/>
              <a:t>[[child]]</a:t>
            </a:r>
            <a:r>
              <a:rPr lang="en-US" baseline="30000" smtClean="0"/>
              <a:t>A</a:t>
            </a:r>
            <a:r>
              <a:rPr lang="en-US" smtClean="0"/>
              <a:t> = {⟨[[baby]], [[baby]]⟩, ⟨[[baby]], [[child]]⟩, ⟨[[child]], [[child]]⟩, ⟨[[child]], [[adult]]⟩, ⟨[[adult]], [[adult]]⟩} </a:t>
            </a:r>
          </a:p>
          <a:p>
            <a:pPr>
              <a:buNone/>
            </a:pPr>
            <a:endParaRPr lang="en-US" smtClean="0"/>
          </a:p>
          <a:p>
            <a:pPr>
              <a:buNone/>
            </a:pPr>
            <a:r>
              <a:rPr lang="en-US" smtClean="0"/>
              <a:t>[[mere]]</a:t>
            </a:r>
            <a:r>
              <a:rPr lang="en-US" baseline="30000" smtClean="0"/>
              <a:t>A</a:t>
            </a:r>
            <a:r>
              <a:rPr lang="en-US" smtClean="0"/>
              <a:t> = {&lt;</a:t>
            </a:r>
            <a:r>
              <a:rPr lang="en-US" smtClean="0">
                <a:sym typeface="Symbol"/>
              </a:rPr>
              <a:t></a:t>
            </a:r>
            <a:r>
              <a:rPr lang="en-US" smtClean="0"/>
              <a:t>P.P,</a:t>
            </a:r>
            <a:r>
              <a:rPr lang="en-US" smtClean="0">
                <a:sym typeface="Symbol"/>
              </a:rPr>
              <a:t> </a:t>
            </a:r>
            <a:r>
              <a:rPr lang="en-US" smtClean="0"/>
              <a:t>P.P ⟩}</a:t>
            </a:r>
          </a:p>
          <a:p>
            <a:pPr>
              <a:buNone/>
            </a:pPr>
            <a:endParaRPr lang="en-US" smtClean="0"/>
          </a:p>
          <a:p>
            <a:pPr>
              <a:buNone/>
            </a:pPr>
            <a:r>
              <a:rPr lang="en-US" smtClean="0"/>
              <a:t>If [[</a:t>
            </a:r>
            <a:r>
              <a:rPr lang="en-US" smtClean="0">
                <a:sym typeface="Symbol"/>
              </a:rPr>
              <a:t></a:t>
            </a:r>
            <a:r>
              <a:rPr lang="en-US" smtClean="0"/>
              <a:t>]] = f([[</a:t>
            </a:r>
            <a:r>
              <a:rPr lang="en-US" smtClean="0">
                <a:sym typeface="Symbol"/>
              </a:rPr>
              <a:t>]</a:t>
            </a:r>
            <a:r>
              <a:rPr lang="en-US" smtClean="0"/>
              <a:t>],[[</a:t>
            </a:r>
            <a:r>
              <a:rPr lang="en-US" smtClean="0">
                <a:sym typeface="Symbol"/>
              </a:rPr>
              <a:t></a:t>
            </a:r>
            <a:r>
              <a:rPr lang="en-US" smtClean="0"/>
              <a:t>]]), then [[</a:t>
            </a:r>
            <a:r>
              <a:rPr lang="en-US" smtClean="0">
                <a:sym typeface="Symbol"/>
              </a:rPr>
              <a:t></a:t>
            </a:r>
            <a:r>
              <a:rPr lang="en-US" smtClean="0"/>
              <a:t>]]</a:t>
            </a:r>
            <a:r>
              <a:rPr lang="en-US" baseline="30000" smtClean="0"/>
              <a:t>A</a:t>
            </a:r>
            <a:r>
              <a:rPr lang="en-US" smtClean="0"/>
              <a:t> ={⟨f(X,Y),f(X,Y')⟩|⟨X,X'⟩</a:t>
            </a:r>
            <a:r>
              <a:rPr lang="en-US" smtClean="0">
                <a:sym typeface="Symbol"/>
              </a:rPr>
              <a:t> [[</a:t>
            </a:r>
            <a:r>
              <a:rPr lang="en-US" smtClean="0"/>
              <a:t>]]</a:t>
            </a:r>
            <a:r>
              <a:rPr lang="en-US" smtClean="0">
                <a:sym typeface="Symbol"/>
              </a:rPr>
              <a:t> </a:t>
            </a:r>
            <a:r>
              <a:rPr lang="en-US" smtClean="0"/>
              <a:t> ⟨Y,Y'⟩</a:t>
            </a:r>
            <a:r>
              <a:rPr lang="en-US" smtClean="0">
                <a:sym typeface="Symbol"/>
              </a:rPr>
              <a:t> [</a:t>
            </a:r>
            <a:r>
              <a:rPr lang="en-US" smtClean="0"/>
              <a:t>[</a:t>
            </a:r>
            <a:r>
              <a:rPr lang="en-US" smtClean="0">
                <a:sym typeface="Symbol"/>
              </a:rPr>
              <a:t></a:t>
            </a:r>
            <a:r>
              <a:rPr lang="en-US" smtClean="0"/>
              <a:t>]]</a:t>
            </a:r>
            <a:r>
              <a:rPr lang="en-US" baseline="30000" smtClean="0"/>
              <a:t>A</a:t>
            </a:r>
            <a:r>
              <a:rPr lang="en-US" smtClean="0"/>
              <a:t>                 (Krifka 1999)</a:t>
            </a:r>
          </a:p>
          <a:p>
            <a:pPr>
              <a:buNone/>
            </a:pPr>
            <a:endParaRPr lang="en-US" smtClean="0"/>
          </a:p>
          <a:p>
            <a:pPr>
              <a:buNone/>
            </a:pPr>
            <a:r>
              <a:rPr lang="en-US" smtClean="0"/>
              <a:t>So [[mere child]]</a:t>
            </a:r>
            <a:r>
              <a:rPr lang="en-US" baseline="30000" smtClean="0"/>
              <a:t> A</a:t>
            </a:r>
            <a:r>
              <a:rPr lang="en-US" smtClean="0"/>
              <a:t> = [[child]]</a:t>
            </a:r>
            <a:r>
              <a:rPr lang="en-US" baseline="30000" smtClean="0"/>
              <a:t>A</a:t>
            </a:r>
            <a:r>
              <a:rPr lang="en-US" smtClean="0"/>
              <a:t> </a:t>
            </a:r>
          </a:p>
          <a:p>
            <a:pPr>
              <a:buNone/>
            </a:pPr>
            <a:endParaRPr lang="en-US" baseline="300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914400" y="1620517"/>
            <a:ext cx="7772400" cy="4801315"/>
          </a:xfrm>
          <a:prstGeom prst="rect">
            <a:avLst/>
          </a:prstGeom>
        </p:spPr>
        <p:txBody>
          <a:bodyPr wrap="square">
            <a:spAutoFit/>
          </a:bodyPr>
          <a:lstStyle/>
          <a:p>
            <a:r>
              <a:rPr lang="en-US" smtClean="0"/>
              <a:t>Aloni, M., Beaver, D., Clark, B., and van Rooij, R. (2007). The dynamics of topics and focus. In Aloni, M., Butler, A., and Dekker, P., editors, Questions in Dynamic Semantics, CRiSPI. Elsevier, Oxford.</a:t>
            </a:r>
          </a:p>
          <a:p>
            <a:endParaRPr lang="en-US" smtClean="0"/>
          </a:p>
          <a:p>
            <a:r>
              <a:rPr lang="en-US" smtClean="0"/>
              <a:t>Beaver, D. (2001). Presupposition and Assertion in Dynamic Semantics. CSLI Publications, Stanford.Beaver, D. I. and Clark, B. Z. (2008). Sense and Sensitivity: How Focus Determines Meaning. Wiley-Blackwell, Chichester.</a:t>
            </a:r>
          </a:p>
          <a:p>
            <a:endParaRPr lang="en-US" smtClean="0"/>
          </a:p>
          <a:p>
            <a:r>
              <a:rPr lang="en-US" smtClean="0"/>
              <a:t>Coppock, E. and Beaver, D. (2011). Sole sisters. Paper presented at Semantics and Linguistic Theory (SALT 21).</a:t>
            </a:r>
          </a:p>
          <a:p>
            <a:endParaRPr lang="en-US" smtClean="0"/>
          </a:p>
          <a:p>
            <a:r>
              <a:rPr lang="en-US" smtClean="0"/>
              <a:t>Jäger, G. (1996). Only updates. In Dekker, P. and Stokhof, M., editors, Pro- ceedings of the Tenth Amsterdam Colloquium, Amsterdam. ILLC, University of Amsterdam.</a:t>
            </a:r>
          </a:p>
          <a:p>
            <a:endParaRPr lang="en-US" smtClean="0"/>
          </a:p>
          <a:p>
            <a:r>
              <a:rPr lang="en-US" smtClean="0"/>
              <a:t>Krifka, M. (1999). At least some determiners aren’t determiners. In Turner, K., editor, The Semantics/Pragmatics Interface from Different Points of View, pages 257–291. Elsevier, Oxford.</a:t>
            </a:r>
          </a:p>
        </p:txBody>
      </p:sp>
      <p:sp>
        <p:nvSpPr>
          <p:cNvPr id="5" name="Title 4"/>
          <p:cNvSpPr>
            <a:spLocks noGrp="1"/>
          </p:cNvSpPr>
          <p:nvPr>
            <p:ph type="title"/>
          </p:nvPr>
        </p:nvSpPr>
        <p:spPr/>
        <p:txBody>
          <a:bodyPr/>
          <a:lstStyle/>
          <a:p>
            <a:r>
              <a:rPr lang="en-US" smtClean="0"/>
              <a:t>References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readings</a:t>
            </a:r>
            <a:endParaRPr lang="en-US" dirty="0"/>
          </a:p>
        </p:txBody>
      </p:sp>
      <p:sp>
        <p:nvSpPr>
          <p:cNvPr id="3" name="Content Placeholder 2"/>
          <p:cNvSpPr>
            <a:spLocks noGrp="1"/>
          </p:cNvSpPr>
          <p:nvPr>
            <p:ph sz="quarter" idx="1"/>
          </p:nvPr>
        </p:nvSpPr>
        <p:spPr/>
        <p:txBody>
          <a:bodyPr/>
          <a:lstStyle/>
          <a:p>
            <a:pPr algn="ctr">
              <a:buNone/>
            </a:pPr>
            <a:r>
              <a:rPr lang="en-US" i="1" dirty="0" smtClean="0"/>
              <a:t>He is </a:t>
            </a:r>
            <a:r>
              <a:rPr lang="en-US" b="1" i="1" dirty="0" smtClean="0"/>
              <a:t>only </a:t>
            </a:r>
            <a:r>
              <a:rPr lang="en-US" i="1" dirty="0" smtClean="0"/>
              <a:t>a janitor </a:t>
            </a:r>
            <a:r>
              <a:rPr lang="en-US" dirty="0" smtClean="0">
                <a:sym typeface="Symbol"/>
              </a:rPr>
              <a:t>/ </a:t>
            </a:r>
            <a:r>
              <a:rPr lang="en-US" i="1" dirty="0" smtClean="0"/>
              <a:t>He is </a:t>
            </a:r>
            <a:r>
              <a:rPr lang="en-US" b="1" i="1" dirty="0" smtClean="0"/>
              <a:t>just </a:t>
            </a:r>
            <a:r>
              <a:rPr lang="en-US" i="1" dirty="0" smtClean="0"/>
              <a:t>a janitor </a:t>
            </a:r>
            <a:r>
              <a:rPr lang="en-US" dirty="0" smtClean="0">
                <a:sym typeface="Symbol"/>
              </a:rPr>
              <a:t>/ </a:t>
            </a:r>
            <a:r>
              <a:rPr lang="en-US" i="1" dirty="0" smtClean="0">
                <a:sym typeface="Symbol"/>
              </a:rPr>
              <a:t>He is a </a:t>
            </a:r>
            <a:r>
              <a:rPr lang="en-US" b="1" i="1" dirty="0" smtClean="0">
                <a:sym typeface="Symbol"/>
              </a:rPr>
              <a:t>mere </a:t>
            </a:r>
            <a:r>
              <a:rPr lang="en-US" i="1" dirty="0" smtClean="0">
                <a:sym typeface="Symbol"/>
              </a:rPr>
              <a:t>janitor</a:t>
            </a:r>
          </a:p>
        </p:txBody>
      </p:sp>
      <p:sp>
        <p:nvSpPr>
          <p:cNvPr id="4" name="TextBox 3"/>
          <p:cNvSpPr txBox="1"/>
          <p:nvPr/>
        </p:nvSpPr>
        <p:spPr>
          <a:xfrm>
            <a:off x="3919289" y="4321544"/>
            <a:ext cx="74892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smtClean="0"/>
              <a:t>janitor</a:t>
            </a:r>
            <a:endParaRPr lang="en-US" dirty="0"/>
          </a:p>
        </p:txBody>
      </p:sp>
      <p:sp>
        <p:nvSpPr>
          <p:cNvPr id="11" name="TextBox 10"/>
          <p:cNvSpPr txBox="1"/>
          <p:nvPr/>
        </p:nvSpPr>
        <p:spPr>
          <a:xfrm>
            <a:off x="5982250" y="3204950"/>
            <a:ext cx="2048570" cy="923330"/>
          </a:xfrm>
          <a:prstGeom prst="rect">
            <a:avLst/>
          </a:prstGeom>
          <a:noFill/>
        </p:spPr>
        <p:txBody>
          <a:bodyPr wrap="none" rtlCol="0">
            <a:spAutoFit/>
          </a:bodyPr>
          <a:lstStyle/>
          <a:p>
            <a:r>
              <a:rPr lang="en-US" b="1" dirty="0" smtClean="0"/>
              <a:t>At-issue</a:t>
            </a:r>
            <a:r>
              <a:rPr lang="en-US" dirty="0" smtClean="0"/>
              <a:t>:</a:t>
            </a:r>
          </a:p>
          <a:p>
            <a:endParaRPr lang="en-US" dirty="0" smtClean="0"/>
          </a:p>
          <a:p>
            <a:r>
              <a:rPr lang="en-US" dirty="0" smtClean="0"/>
              <a:t>He’s </a:t>
            </a:r>
            <a:r>
              <a:rPr lang="en-US" b="1" dirty="0" smtClean="0"/>
              <a:t>at most </a:t>
            </a:r>
            <a:r>
              <a:rPr lang="en-US" dirty="0" smtClean="0"/>
              <a:t>a janitor</a:t>
            </a:r>
            <a:endParaRPr lang="en-US" dirty="0"/>
          </a:p>
        </p:txBody>
      </p:sp>
      <p:sp>
        <p:nvSpPr>
          <p:cNvPr id="10" name="TextBox 9"/>
          <p:cNvSpPr txBox="1"/>
          <p:nvPr/>
        </p:nvSpPr>
        <p:spPr>
          <a:xfrm>
            <a:off x="3818389" y="3460833"/>
            <a:ext cx="9399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secretary</a:t>
            </a:r>
            <a:endParaRPr lang="en-US" dirty="0"/>
          </a:p>
        </p:txBody>
      </p:sp>
      <p:sp>
        <p:nvSpPr>
          <p:cNvPr id="13" name="TextBox 12"/>
          <p:cNvSpPr txBox="1"/>
          <p:nvPr/>
        </p:nvSpPr>
        <p:spPr>
          <a:xfrm>
            <a:off x="3842129" y="2658918"/>
            <a:ext cx="89440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manager</a:t>
            </a:r>
            <a:endParaRPr lang="en-US" dirty="0"/>
          </a:p>
        </p:txBody>
      </p:sp>
      <p:cxnSp>
        <p:nvCxnSpPr>
          <p:cNvPr id="15" name="Straight Connector 14"/>
          <p:cNvCxnSpPr>
            <a:endCxn id="10" idx="2"/>
          </p:cNvCxnSpPr>
          <p:nvPr/>
        </p:nvCxnSpPr>
        <p:spPr>
          <a:xfrm rot="16200000" flipV="1">
            <a:off x="4045367" y="4073160"/>
            <a:ext cx="491379" cy="53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3" idx="2"/>
            <a:endCxn id="10" idx="0"/>
          </p:cNvCxnSpPr>
          <p:nvPr/>
        </p:nvCxnSpPr>
        <p:spPr>
          <a:xfrm rot="5400000">
            <a:off x="4072556" y="3244055"/>
            <a:ext cx="432583" cy="97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109821" y="2314686"/>
            <a:ext cx="2551952" cy="1994988"/>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769930" y="5180654"/>
            <a:ext cx="304764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homeless guy who’s always around</a:t>
            </a:r>
            <a:endParaRPr lang="en-US" dirty="0"/>
          </a:p>
        </p:txBody>
      </p:sp>
      <p:cxnSp>
        <p:nvCxnSpPr>
          <p:cNvPr id="19" name="Straight Connector 18"/>
          <p:cNvCxnSpPr>
            <a:stCxn id="18" idx="0"/>
          </p:cNvCxnSpPr>
          <p:nvPr/>
        </p:nvCxnSpPr>
        <p:spPr>
          <a:xfrm rot="5400000" flipH="1" flipV="1">
            <a:off x="4048862" y="4935765"/>
            <a:ext cx="48977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839779" y="4715410"/>
            <a:ext cx="4771557" cy="1328130"/>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Scalar readings</a:t>
            </a:r>
            <a:endParaRPr lang="en-US" dirty="0"/>
          </a:p>
        </p:txBody>
      </p:sp>
      <p:sp>
        <p:nvSpPr>
          <p:cNvPr id="3" name="Content Placeholder 2"/>
          <p:cNvSpPr>
            <a:spLocks noGrp="1"/>
          </p:cNvSpPr>
          <p:nvPr>
            <p:ph sz="quarter" idx="1"/>
          </p:nvPr>
        </p:nvSpPr>
        <p:spPr/>
        <p:txBody>
          <a:bodyPr/>
          <a:lstStyle/>
          <a:p>
            <a:pPr algn="ctr">
              <a:buNone/>
            </a:pPr>
            <a:r>
              <a:rPr lang="en-US" i="1" dirty="0" smtClean="0"/>
              <a:t>He is </a:t>
            </a:r>
            <a:r>
              <a:rPr lang="en-US" b="1" i="1" dirty="0" smtClean="0"/>
              <a:t>not just </a:t>
            </a:r>
            <a:r>
              <a:rPr lang="en-US" i="1" dirty="0" smtClean="0"/>
              <a:t>a janitor </a:t>
            </a:r>
            <a:r>
              <a:rPr lang="en-US" dirty="0" err="1" smtClean="0">
                <a:sym typeface="Symbol"/>
              </a:rPr>
              <a:t></a:t>
            </a:r>
            <a:r>
              <a:rPr lang="en-US" dirty="0" smtClean="0">
                <a:sym typeface="Symbol"/>
              </a:rPr>
              <a:t> </a:t>
            </a:r>
            <a:r>
              <a:rPr lang="en-US" i="1" dirty="0" smtClean="0">
                <a:sym typeface="Symbol"/>
              </a:rPr>
              <a:t>He is </a:t>
            </a:r>
            <a:r>
              <a:rPr lang="en-US" b="1" i="1" dirty="0" smtClean="0">
                <a:sym typeface="Symbol"/>
              </a:rPr>
              <a:t>not</a:t>
            </a:r>
            <a:r>
              <a:rPr lang="en-US" i="1" dirty="0" smtClean="0">
                <a:sym typeface="Symbol"/>
              </a:rPr>
              <a:t> a </a:t>
            </a:r>
            <a:r>
              <a:rPr lang="en-US" b="1" i="1" dirty="0" smtClean="0">
                <a:sym typeface="Symbol"/>
              </a:rPr>
              <a:t>mere </a:t>
            </a:r>
            <a:r>
              <a:rPr lang="en-US" i="1" dirty="0" smtClean="0">
                <a:sym typeface="Symbol"/>
              </a:rPr>
              <a:t>janitor</a:t>
            </a:r>
          </a:p>
        </p:txBody>
      </p:sp>
      <p:sp>
        <p:nvSpPr>
          <p:cNvPr id="4" name="TextBox 3"/>
          <p:cNvSpPr txBox="1"/>
          <p:nvPr/>
        </p:nvSpPr>
        <p:spPr>
          <a:xfrm>
            <a:off x="3919289" y="4321544"/>
            <a:ext cx="74892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dirty="0" smtClean="0"/>
              <a:t>janitor</a:t>
            </a:r>
            <a:endParaRPr lang="en-US" dirty="0"/>
          </a:p>
        </p:txBody>
      </p:sp>
      <p:sp>
        <p:nvSpPr>
          <p:cNvPr id="11" name="TextBox 10"/>
          <p:cNvSpPr txBox="1"/>
          <p:nvPr/>
        </p:nvSpPr>
        <p:spPr>
          <a:xfrm>
            <a:off x="5982250" y="3204950"/>
            <a:ext cx="2435057" cy="923330"/>
          </a:xfrm>
          <a:prstGeom prst="rect">
            <a:avLst/>
          </a:prstGeom>
          <a:noFill/>
        </p:spPr>
        <p:txBody>
          <a:bodyPr wrap="none" rtlCol="0">
            <a:spAutoFit/>
          </a:bodyPr>
          <a:lstStyle/>
          <a:p>
            <a:r>
              <a:rPr lang="en-US" b="1" dirty="0" smtClean="0"/>
              <a:t>At-issue</a:t>
            </a:r>
            <a:r>
              <a:rPr lang="en-US" dirty="0" smtClean="0"/>
              <a:t>:</a:t>
            </a:r>
          </a:p>
          <a:p>
            <a:endParaRPr lang="en-US" dirty="0" smtClean="0"/>
          </a:p>
          <a:p>
            <a:r>
              <a:rPr lang="en-US" dirty="0" smtClean="0"/>
              <a:t>He’s </a:t>
            </a:r>
            <a:r>
              <a:rPr lang="en-US" b="1" dirty="0" smtClean="0"/>
              <a:t>not at most </a:t>
            </a:r>
            <a:r>
              <a:rPr lang="en-US" dirty="0" smtClean="0"/>
              <a:t>a janitor</a:t>
            </a:r>
            <a:endParaRPr lang="en-US" dirty="0"/>
          </a:p>
        </p:txBody>
      </p:sp>
      <p:sp>
        <p:nvSpPr>
          <p:cNvPr id="10" name="TextBox 9"/>
          <p:cNvSpPr txBox="1"/>
          <p:nvPr/>
        </p:nvSpPr>
        <p:spPr>
          <a:xfrm>
            <a:off x="3818389" y="3460833"/>
            <a:ext cx="9399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secretary</a:t>
            </a:r>
            <a:endParaRPr lang="en-US" dirty="0"/>
          </a:p>
        </p:txBody>
      </p:sp>
      <p:sp>
        <p:nvSpPr>
          <p:cNvPr id="13" name="TextBox 12"/>
          <p:cNvSpPr txBox="1"/>
          <p:nvPr/>
        </p:nvSpPr>
        <p:spPr>
          <a:xfrm>
            <a:off x="3842129" y="2658918"/>
            <a:ext cx="89440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manager</a:t>
            </a:r>
            <a:endParaRPr lang="en-US" dirty="0"/>
          </a:p>
        </p:txBody>
      </p:sp>
      <p:cxnSp>
        <p:nvCxnSpPr>
          <p:cNvPr id="15" name="Straight Connector 14"/>
          <p:cNvCxnSpPr>
            <a:endCxn id="10" idx="2"/>
          </p:cNvCxnSpPr>
          <p:nvPr/>
        </p:nvCxnSpPr>
        <p:spPr>
          <a:xfrm rot="16200000" flipV="1">
            <a:off x="4045367" y="4073160"/>
            <a:ext cx="491379" cy="539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3" idx="2"/>
            <a:endCxn id="10" idx="0"/>
          </p:cNvCxnSpPr>
          <p:nvPr/>
        </p:nvCxnSpPr>
        <p:spPr>
          <a:xfrm rot="5400000">
            <a:off x="4072556" y="3244055"/>
            <a:ext cx="432583" cy="97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123180" y="3842035"/>
            <a:ext cx="2551952" cy="885245"/>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769930" y="5180654"/>
            <a:ext cx="304764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dirty="0" smtClean="0"/>
              <a:t>homeless guy who’s always around</a:t>
            </a:r>
            <a:endParaRPr lang="en-US" dirty="0"/>
          </a:p>
        </p:txBody>
      </p:sp>
      <p:cxnSp>
        <p:nvCxnSpPr>
          <p:cNvPr id="19" name="Straight Connector 18"/>
          <p:cNvCxnSpPr>
            <a:stCxn id="18" idx="0"/>
          </p:cNvCxnSpPr>
          <p:nvPr/>
        </p:nvCxnSpPr>
        <p:spPr>
          <a:xfrm rot="5400000" flipH="1" flipV="1">
            <a:off x="4048862" y="4935765"/>
            <a:ext cx="48977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839779" y="4715410"/>
            <a:ext cx="4771557" cy="1328130"/>
          </a:xfrm>
          <a:prstGeom prst="rect">
            <a:avLst/>
          </a:prstGeom>
          <a:solidFill>
            <a:schemeClr val="bg1">
              <a:alpha val="7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Quantificational readings</a:t>
            </a:r>
            <a:endParaRPr lang="en-US" dirty="0"/>
          </a:p>
        </p:txBody>
      </p:sp>
      <p:sp>
        <p:nvSpPr>
          <p:cNvPr id="3" name="Content Placeholder 2"/>
          <p:cNvSpPr>
            <a:spLocks noGrp="1"/>
          </p:cNvSpPr>
          <p:nvPr>
            <p:ph sz="quarter" idx="1"/>
          </p:nvPr>
        </p:nvSpPr>
        <p:spPr/>
        <p:txBody>
          <a:bodyPr/>
          <a:lstStyle/>
          <a:p>
            <a:pPr lvl="1">
              <a:buNone/>
            </a:pPr>
            <a:r>
              <a:rPr lang="en-US" i="1" dirty="0" smtClean="0"/>
              <a:t>John invited </a:t>
            </a:r>
            <a:r>
              <a:rPr lang="en-US" b="1" i="1" dirty="0" smtClean="0"/>
              <a:t>only </a:t>
            </a:r>
            <a:r>
              <a:rPr lang="en-US" i="1" dirty="0" smtClean="0"/>
              <a:t>Mary &amp; Sue</a:t>
            </a:r>
            <a:r>
              <a:rPr lang="en-US" dirty="0" smtClean="0"/>
              <a:t> / </a:t>
            </a:r>
            <a:r>
              <a:rPr lang="en-US" b="1" i="1" dirty="0" smtClean="0"/>
              <a:t>Only </a:t>
            </a:r>
            <a:r>
              <a:rPr lang="en-US" i="1" dirty="0" smtClean="0"/>
              <a:t>Mary &amp; Sue were invited by John</a:t>
            </a:r>
            <a:endParaRPr lang="en-US" dirty="0" smtClean="0"/>
          </a:p>
          <a:p>
            <a:pPr lvl="1">
              <a:buNone/>
            </a:pPr>
            <a:endParaRPr lang="en-US" dirty="0"/>
          </a:p>
        </p:txBody>
      </p:sp>
      <p:sp>
        <p:nvSpPr>
          <p:cNvPr id="4" name="TextBox 3"/>
          <p:cNvSpPr txBox="1"/>
          <p:nvPr/>
        </p:nvSpPr>
        <p:spPr>
          <a:xfrm>
            <a:off x="3033957" y="4272703"/>
            <a:ext cx="116649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Mary &amp; Sue</a:t>
            </a:r>
            <a:endParaRPr lang="en-US" dirty="0"/>
          </a:p>
        </p:txBody>
      </p:sp>
      <p:sp>
        <p:nvSpPr>
          <p:cNvPr id="5" name="TextBox 4"/>
          <p:cNvSpPr txBox="1"/>
          <p:nvPr/>
        </p:nvSpPr>
        <p:spPr>
          <a:xfrm>
            <a:off x="4554963" y="4284573"/>
            <a:ext cx="110855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Fred</a:t>
            </a:r>
            <a:endParaRPr lang="en-US" dirty="0"/>
          </a:p>
        </p:txBody>
      </p:sp>
      <p:sp>
        <p:nvSpPr>
          <p:cNvPr id="6" name="TextBox 5"/>
          <p:cNvSpPr txBox="1"/>
          <p:nvPr/>
        </p:nvSpPr>
        <p:spPr>
          <a:xfrm>
            <a:off x="2938997" y="5329705"/>
            <a:ext cx="62491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a:t>
            </a:r>
            <a:endParaRPr lang="en-US" dirty="0"/>
          </a:p>
        </p:txBody>
      </p:sp>
      <p:sp>
        <p:nvSpPr>
          <p:cNvPr id="7" name="TextBox 6"/>
          <p:cNvSpPr txBox="1"/>
          <p:nvPr/>
        </p:nvSpPr>
        <p:spPr>
          <a:xfrm>
            <a:off x="5459020" y="5329705"/>
            <a:ext cx="4803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a:t>
            </a:r>
            <a:endParaRPr lang="en-US" dirty="0"/>
          </a:p>
        </p:txBody>
      </p:sp>
      <p:sp>
        <p:nvSpPr>
          <p:cNvPr id="8" name="TextBox 7"/>
          <p:cNvSpPr txBox="1"/>
          <p:nvPr/>
        </p:nvSpPr>
        <p:spPr>
          <a:xfrm>
            <a:off x="7779033" y="5329705"/>
            <a:ext cx="56938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Fred</a:t>
            </a:r>
            <a:endParaRPr lang="en-US" dirty="0"/>
          </a:p>
        </p:txBody>
      </p:sp>
      <p:sp>
        <p:nvSpPr>
          <p:cNvPr id="9" name="TextBox 8"/>
          <p:cNvSpPr txBox="1"/>
          <p:nvPr/>
        </p:nvSpPr>
        <p:spPr>
          <a:xfrm>
            <a:off x="6832705" y="3389605"/>
            <a:ext cx="179474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Fred</a:t>
            </a:r>
            <a:endParaRPr lang="en-US" dirty="0"/>
          </a:p>
        </p:txBody>
      </p:sp>
      <p:cxnSp>
        <p:nvCxnSpPr>
          <p:cNvPr id="11" name="Straight Connector 10"/>
          <p:cNvCxnSpPr>
            <a:stCxn id="9" idx="2"/>
            <a:endCxn id="4" idx="0"/>
          </p:cNvCxnSpPr>
          <p:nvPr/>
        </p:nvCxnSpPr>
        <p:spPr>
          <a:xfrm rot="5400000">
            <a:off x="5416758" y="1959383"/>
            <a:ext cx="513766" cy="411287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5" idx="0"/>
          </p:cNvCxnSpPr>
          <p:nvPr/>
        </p:nvCxnSpPr>
        <p:spPr>
          <a:xfrm rot="10800000" flipV="1">
            <a:off x="5109243" y="3758937"/>
            <a:ext cx="2620836" cy="525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4" idx="2"/>
            <a:endCxn id="6" idx="0"/>
          </p:cNvCxnSpPr>
          <p:nvPr/>
        </p:nvCxnSpPr>
        <p:spPr>
          <a:xfrm rot="5400000">
            <a:off x="3090495" y="4802996"/>
            <a:ext cx="687670" cy="365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4" idx="2"/>
            <a:endCxn id="7" idx="0"/>
          </p:cNvCxnSpPr>
          <p:nvPr/>
        </p:nvCxnSpPr>
        <p:spPr>
          <a:xfrm rot="16200000" flipH="1">
            <a:off x="4314354" y="3944885"/>
            <a:ext cx="687670" cy="20819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5" idx="2"/>
            <a:endCxn id="7" idx="0"/>
          </p:cNvCxnSpPr>
          <p:nvPr/>
        </p:nvCxnSpPr>
        <p:spPr>
          <a:xfrm rot="16200000" flipH="1">
            <a:off x="5066308" y="4696839"/>
            <a:ext cx="675800" cy="589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5" idx="2"/>
            <a:endCxn id="8" idx="0"/>
          </p:cNvCxnSpPr>
          <p:nvPr/>
        </p:nvCxnSpPr>
        <p:spPr>
          <a:xfrm rot="16200000" flipH="1">
            <a:off x="6248585" y="3514563"/>
            <a:ext cx="675800" cy="2954484"/>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15918" y="4284573"/>
            <a:ext cx="11522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a:t>
            </a:r>
            <a:endParaRPr lang="en-US" dirty="0"/>
          </a:p>
        </p:txBody>
      </p:sp>
      <p:sp>
        <p:nvSpPr>
          <p:cNvPr id="29" name="TextBox 28"/>
          <p:cNvSpPr txBox="1"/>
          <p:nvPr/>
        </p:nvSpPr>
        <p:spPr>
          <a:xfrm>
            <a:off x="2647435" y="3389605"/>
            <a:ext cx="16938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a:t>
            </a:r>
            <a:endParaRPr lang="en-US" dirty="0"/>
          </a:p>
        </p:txBody>
      </p:sp>
      <p:sp>
        <p:nvSpPr>
          <p:cNvPr id="31" name="TextBox 30"/>
          <p:cNvSpPr txBox="1"/>
          <p:nvPr/>
        </p:nvSpPr>
        <p:spPr>
          <a:xfrm>
            <a:off x="4749552" y="3389609"/>
            <a:ext cx="178054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Bill &amp; Fred</a:t>
            </a:r>
            <a:endParaRPr lang="en-US" dirty="0"/>
          </a:p>
        </p:txBody>
      </p:sp>
      <p:sp>
        <p:nvSpPr>
          <p:cNvPr id="33" name="TextBox 32"/>
          <p:cNvSpPr txBox="1"/>
          <p:nvPr/>
        </p:nvSpPr>
        <p:spPr>
          <a:xfrm>
            <a:off x="3287073" y="2534963"/>
            <a:ext cx="232212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Sue &amp; Bill &amp; Fred</a:t>
            </a:r>
            <a:endParaRPr lang="en-US" dirty="0"/>
          </a:p>
        </p:txBody>
      </p:sp>
      <p:cxnSp>
        <p:nvCxnSpPr>
          <p:cNvPr id="34" name="Straight Connector 33"/>
          <p:cNvCxnSpPr>
            <a:stCxn id="31" idx="2"/>
            <a:endCxn id="47" idx="0"/>
          </p:cNvCxnSpPr>
          <p:nvPr/>
        </p:nvCxnSpPr>
        <p:spPr>
          <a:xfrm rot="16200000" flipH="1">
            <a:off x="6636346" y="2762419"/>
            <a:ext cx="525632" cy="25186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9" idx="2"/>
            <a:endCxn id="28" idx="0"/>
          </p:cNvCxnSpPr>
          <p:nvPr/>
        </p:nvCxnSpPr>
        <p:spPr>
          <a:xfrm rot="5400000">
            <a:off x="2530399" y="3320603"/>
            <a:ext cx="525636" cy="14023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9" idx="2"/>
            <a:endCxn id="4" idx="0"/>
          </p:cNvCxnSpPr>
          <p:nvPr/>
        </p:nvCxnSpPr>
        <p:spPr>
          <a:xfrm rot="16200000" flipH="1">
            <a:off x="3298903" y="3954402"/>
            <a:ext cx="513766" cy="1228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1" idx="2"/>
            <a:endCxn id="28" idx="0"/>
          </p:cNvCxnSpPr>
          <p:nvPr/>
        </p:nvCxnSpPr>
        <p:spPr>
          <a:xfrm rot="5400000">
            <a:off x="3603128" y="2247877"/>
            <a:ext cx="525632" cy="354776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531916" y="4284573"/>
            <a:ext cx="125316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Mary &amp; Fred</a:t>
            </a:r>
            <a:endParaRPr lang="en-US" dirty="0"/>
          </a:p>
        </p:txBody>
      </p:sp>
      <p:cxnSp>
        <p:nvCxnSpPr>
          <p:cNvPr id="61" name="Straight Connector 60"/>
          <p:cNvCxnSpPr>
            <a:stCxn id="47" idx="2"/>
            <a:endCxn id="6" idx="0"/>
          </p:cNvCxnSpPr>
          <p:nvPr/>
        </p:nvCxnSpPr>
        <p:spPr>
          <a:xfrm rot="5400000">
            <a:off x="5367078" y="2538283"/>
            <a:ext cx="675800" cy="4907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7" idx="2"/>
            <a:endCxn id="8" idx="0"/>
          </p:cNvCxnSpPr>
          <p:nvPr/>
        </p:nvCxnSpPr>
        <p:spPr>
          <a:xfrm rot="5400000">
            <a:off x="7773214" y="4944419"/>
            <a:ext cx="675800" cy="94773"/>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1467148" y="5329706"/>
            <a:ext cx="46610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a:t>
            </a:r>
            <a:endParaRPr lang="en-US" dirty="0"/>
          </a:p>
        </p:txBody>
      </p:sp>
      <p:cxnSp>
        <p:nvCxnSpPr>
          <p:cNvPr id="68" name="Straight Connector 67"/>
          <p:cNvCxnSpPr>
            <a:stCxn id="28" idx="2"/>
            <a:endCxn id="67" idx="0"/>
          </p:cNvCxnSpPr>
          <p:nvPr/>
        </p:nvCxnSpPr>
        <p:spPr>
          <a:xfrm rot="5400000">
            <a:off x="1558233" y="4795874"/>
            <a:ext cx="675801" cy="391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28" idx="2"/>
            <a:endCxn id="6" idx="0"/>
          </p:cNvCxnSpPr>
          <p:nvPr/>
        </p:nvCxnSpPr>
        <p:spPr>
          <a:xfrm rot="16200000" flipH="1">
            <a:off x="2333859" y="4412109"/>
            <a:ext cx="675800" cy="1159391"/>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36570" y="4296443"/>
            <a:ext cx="109517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Bill &amp; Fred</a:t>
            </a:r>
            <a:endParaRPr lang="en-US" dirty="0"/>
          </a:p>
        </p:txBody>
      </p:sp>
      <p:sp>
        <p:nvSpPr>
          <p:cNvPr id="75" name="TextBox 74"/>
          <p:cNvSpPr txBox="1"/>
          <p:nvPr/>
        </p:nvSpPr>
        <p:spPr>
          <a:xfrm>
            <a:off x="6200467" y="4296443"/>
            <a:ext cx="10076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a:t>
            </a:r>
            <a:endParaRPr lang="en-US" dirty="0"/>
          </a:p>
        </p:txBody>
      </p:sp>
      <p:cxnSp>
        <p:nvCxnSpPr>
          <p:cNvPr id="79" name="Straight Connector 78"/>
          <p:cNvCxnSpPr>
            <a:stCxn id="74" idx="2"/>
            <a:endCxn id="67" idx="0"/>
          </p:cNvCxnSpPr>
          <p:nvPr/>
        </p:nvCxnSpPr>
        <p:spPr>
          <a:xfrm rot="16200000" flipH="1">
            <a:off x="860213" y="4489717"/>
            <a:ext cx="663931" cy="1016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2"/>
            <a:endCxn id="8" idx="0"/>
          </p:cNvCxnSpPr>
          <p:nvPr/>
        </p:nvCxnSpPr>
        <p:spPr>
          <a:xfrm rot="16200000" flipH="1">
            <a:off x="4041976" y="1307954"/>
            <a:ext cx="663930" cy="7379571"/>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75" idx="2"/>
            <a:endCxn id="67" idx="0"/>
          </p:cNvCxnSpPr>
          <p:nvPr/>
        </p:nvCxnSpPr>
        <p:spPr>
          <a:xfrm rot="5400000">
            <a:off x="3870290" y="2495686"/>
            <a:ext cx="663931" cy="5004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75" idx="2"/>
            <a:endCxn id="7" idx="0"/>
          </p:cNvCxnSpPr>
          <p:nvPr/>
        </p:nvCxnSpPr>
        <p:spPr>
          <a:xfrm rot="5400000">
            <a:off x="5869777" y="4495173"/>
            <a:ext cx="663930" cy="1005135"/>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29" idx="2"/>
            <a:endCxn id="75" idx="0"/>
          </p:cNvCxnSpPr>
          <p:nvPr/>
        </p:nvCxnSpPr>
        <p:spPr>
          <a:xfrm rot="16200000" flipH="1">
            <a:off x="4830586" y="2422720"/>
            <a:ext cx="537506" cy="3209940"/>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649180" y="3389604"/>
            <a:ext cx="16359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Sue &amp; Bill &amp; Fred</a:t>
            </a:r>
            <a:endParaRPr lang="en-US" dirty="0"/>
          </a:p>
        </p:txBody>
      </p:sp>
      <p:cxnSp>
        <p:nvCxnSpPr>
          <p:cNvPr id="106" name="Straight Connector 105"/>
          <p:cNvCxnSpPr>
            <a:stCxn id="98" idx="2"/>
            <a:endCxn id="74" idx="0"/>
          </p:cNvCxnSpPr>
          <p:nvPr/>
        </p:nvCxnSpPr>
        <p:spPr>
          <a:xfrm rot="5400000">
            <a:off x="806899" y="3636193"/>
            <a:ext cx="537507" cy="782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98" idx="2"/>
            <a:endCxn id="5" idx="0"/>
          </p:cNvCxnSpPr>
          <p:nvPr/>
        </p:nvCxnSpPr>
        <p:spPr>
          <a:xfrm rot="16200000" flipH="1">
            <a:off x="3025377" y="2200706"/>
            <a:ext cx="525637" cy="36420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6200000" flipH="1">
            <a:off x="3852585" y="1409108"/>
            <a:ext cx="537507" cy="5237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9" idx="2"/>
            <a:endCxn id="47" idx="0"/>
          </p:cNvCxnSpPr>
          <p:nvPr/>
        </p:nvCxnSpPr>
        <p:spPr>
          <a:xfrm rot="16200000" flipH="1">
            <a:off x="7681471" y="3807544"/>
            <a:ext cx="525636" cy="4284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a:endCxn id="74" idx="0"/>
          </p:cNvCxnSpPr>
          <p:nvPr/>
        </p:nvCxnSpPr>
        <p:spPr>
          <a:xfrm rot="10800000" flipV="1">
            <a:off x="684156" y="3758941"/>
            <a:ext cx="5015018" cy="5375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a:stCxn id="33" idx="2"/>
            <a:endCxn id="98" idx="0"/>
          </p:cNvCxnSpPr>
          <p:nvPr/>
        </p:nvCxnSpPr>
        <p:spPr>
          <a:xfrm rot="5400000">
            <a:off x="2714987" y="1656457"/>
            <a:ext cx="485309" cy="298098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a:stCxn id="33" idx="2"/>
            <a:endCxn id="29" idx="0"/>
          </p:cNvCxnSpPr>
          <p:nvPr/>
        </p:nvCxnSpPr>
        <p:spPr>
          <a:xfrm rot="5400000">
            <a:off x="3728596" y="2670068"/>
            <a:ext cx="485310" cy="9537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a:endCxn id="31" idx="0"/>
          </p:cNvCxnSpPr>
          <p:nvPr/>
        </p:nvCxnSpPr>
        <p:spPr>
          <a:xfrm>
            <a:off x="4448133" y="2904295"/>
            <a:ext cx="1191691" cy="485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33" idx="2"/>
            <a:endCxn id="9" idx="0"/>
          </p:cNvCxnSpPr>
          <p:nvPr/>
        </p:nvCxnSpPr>
        <p:spPr>
          <a:xfrm rot="16200000" flipH="1">
            <a:off x="5846450" y="1505977"/>
            <a:ext cx="485310" cy="328194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9278</TotalTime>
  <Words>4543</Words>
  <Application>Microsoft Macintosh PowerPoint</Application>
  <PresentationFormat>On-screen Show (4:3)</PresentationFormat>
  <Paragraphs>510</Paragraphs>
  <Slides>62</Slides>
  <Notes>22</Notes>
  <HiddenSlides>0</HiddenSlides>
  <MMClips>0</MMClips>
  <ScaleCrop>false</ScaleCrop>
  <HeadingPairs>
    <vt:vector size="4" baseType="variant">
      <vt:variant>
        <vt:lpstr>Design Template</vt:lpstr>
      </vt:variant>
      <vt:variant>
        <vt:i4>1</vt:i4>
      </vt:variant>
      <vt:variant>
        <vt:lpstr>Slide Titles</vt:lpstr>
      </vt:variant>
      <vt:variant>
        <vt:i4>62</vt:i4>
      </vt:variant>
    </vt:vector>
  </HeadingPairs>
  <TitlesOfParts>
    <vt:vector size="63" baseType="lpstr">
      <vt:lpstr>Equity</vt:lpstr>
      <vt:lpstr>Exclusive Updates!</vt:lpstr>
      <vt:lpstr>Overview</vt:lpstr>
      <vt:lpstr>Some equivalences</vt:lpstr>
      <vt:lpstr>Beaver and Clark (2008) on only</vt:lpstr>
      <vt:lpstr>Scalar readings</vt:lpstr>
      <vt:lpstr>Scalar readings</vt:lpstr>
      <vt:lpstr>Scalar readings</vt:lpstr>
      <vt:lpstr>Scalar readings</vt:lpstr>
      <vt:lpstr>Quantificational readings</vt:lpstr>
      <vt:lpstr>Quantificational readings</vt:lpstr>
      <vt:lpstr>Quantificational readings</vt:lpstr>
      <vt:lpstr>Quantificational readings</vt:lpstr>
      <vt:lpstr>Parameters of variation</vt:lpstr>
      <vt:lpstr>Evidence for locality</vt:lpstr>
      <vt:lpstr>General schema for exclusives</vt:lpstr>
      <vt:lpstr>Constraints on the QUD</vt:lpstr>
      <vt:lpstr>Discourse presuppositions</vt:lpstr>
      <vt:lpstr>Open discourse presuppositions</vt:lpstr>
      <vt:lpstr>Needed:</vt:lpstr>
      <vt:lpstr>Framework</vt:lpstr>
      <vt:lpstr>Dynamic semantics with questions</vt:lpstr>
      <vt:lpstr>Deriving the CQ from the ranking</vt:lpstr>
      <vt:lpstr>Deriving info(S) from cq(S)</vt:lpstr>
      <vt:lpstr>Theory of Exclusives</vt:lpstr>
      <vt:lpstr>Beaver and Clark’s only</vt:lpstr>
      <vt:lpstr>Type-raised dynamic only</vt:lpstr>
      <vt:lpstr>Analysis of mere</vt:lpstr>
      <vt:lpstr>Predicative Example</vt:lpstr>
      <vt:lpstr>A perfectly natural discourse</vt:lpstr>
      <vt:lpstr>Analysis of child</vt:lpstr>
      <vt:lpstr>mere(child)(7)</vt:lpstr>
      <vt:lpstr>Slide 32</vt:lpstr>
      <vt:lpstr>Slide 33</vt:lpstr>
      <vt:lpstr>Slide 34</vt:lpstr>
      <vt:lpstr>Slide 35</vt:lpstr>
      <vt:lpstr>Slide 36</vt:lpstr>
      <vt:lpstr>Slide 37</vt:lpstr>
      <vt:lpstr>Slide 38</vt:lpstr>
      <vt:lpstr>Example with a local question</vt:lpstr>
      <vt:lpstr>Examples</vt:lpstr>
      <vt:lpstr>Slide 41</vt:lpstr>
      <vt:lpstr>Slide 42</vt:lpstr>
      <vt:lpstr>Slide 43</vt:lpstr>
      <vt:lpstr>LF + Simple lexical entry for some</vt:lpstr>
      <vt:lpstr>Slide 45</vt:lpstr>
      <vt:lpstr>Slide 46</vt:lpstr>
      <vt:lpstr>Wait!  We have a problem.</vt:lpstr>
      <vt:lpstr>Solution: Domain restriction</vt:lpstr>
      <vt:lpstr>Slide 49</vt:lpstr>
      <vt:lpstr>Slide 50</vt:lpstr>
      <vt:lpstr>Wait! We have another problem.</vt:lpstr>
      <vt:lpstr>Solution: Local questions</vt:lpstr>
      <vt:lpstr>Slide 53</vt:lpstr>
      <vt:lpstr>The  mode of interpretation</vt:lpstr>
      <vt:lpstr>Slide 55</vt:lpstr>
      <vt:lpstr>Slide 56</vt:lpstr>
      <vt:lpstr>Slide 57</vt:lpstr>
      <vt:lpstr>Slide 58</vt:lpstr>
      <vt:lpstr>Slide 59</vt:lpstr>
      <vt:lpstr>Achieved:</vt:lpstr>
      <vt:lpstr>Appendix: [[mere child]]A</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Coppock</dc:creator>
  <cp:lastModifiedBy>Elizabeth Coppock</cp:lastModifiedBy>
  <cp:revision>253</cp:revision>
  <cp:lastPrinted>2011-12-15T13:04:59Z</cp:lastPrinted>
  <dcterms:created xsi:type="dcterms:W3CDTF">2011-12-21T17:26:48Z</dcterms:created>
  <dcterms:modified xsi:type="dcterms:W3CDTF">2011-12-21T17:51:08Z</dcterms:modified>
</cp:coreProperties>
</file>